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2" r:id="rId3"/>
    <p:sldId id="257" r:id="rId4"/>
    <p:sldId id="259" r:id="rId5"/>
    <p:sldId id="261" r:id="rId6"/>
    <p:sldId id="271" r:id="rId7"/>
    <p:sldId id="272" r:id="rId8"/>
    <p:sldId id="273" r:id="rId9"/>
    <p:sldId id="274" r:id="rId10"/>
    <p:sldId id="264" r:id="rId11"/>
    <p:sldId id="265" r:id="rId12"/>
    <p:sldId id="268" r:id="rId13"/>
    <p:sldId id="266" r:id="rId14"/>
    <p:sldId id="267" r:id="rId15"/>
    <p:sldId id="269" r:id="rId16"/>
    <p:sldId id="270" r:id="rId17"/>
    <p:sldId id="275" r:id="rId18"/>
    <p:sldId id="276"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512" autoAdjust="0"/>
  </p:normalViewPr>
  <p:slideViewPr>
    <p:cSldViewPr snapToGrid="0">
      <p:cViewPr>
        <p:scale>
          <a:sx n="75" d="100"/>
          <a:sy n="75" d="100"/>
        </p:scale>
        <p:origin x="1914"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B1C38-6F29-4B5E-93BE-FC1342381DC4}" type="datetimeFigureOut">
              <a:rPr lang="tr-TR" smtClean="0"/>
              <a:t>21.10.2019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820F6-2C9D-4639-A54C-EDDE9C57A1D4}" type="slidenum">
              <a:rPr lang="tr-TR" smtClean="0"/>
              <a:t>‹#›</a:t>
            </a:fld>
            <a:endParaRPr lang="tr-TR"/>
          </a:p>
        </p:txBody>
      </p:sp>
    </p:spTree>
    <p:extLst>
      <p:ext uri="{BB962C8B-B14F-4D97-AF65-F5344CB8AC3E}">
        <p14:creationId xmlns:p14="http://schemas.microsoft.com/office/powerpoint/2010/main" val="414926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9A820F6-2C9D-4639-A54C-EDDE9C57A1D4}" type="slidenum">
              <a:rPr lang="tr-TR" smtClean="0"/>
              <a:t>12</a:t>
            </a:fld>
            <a:endParaRPr lang="tr-TR"/>
          </a:p>
        </p:txBody>
      </p:sp>
    </p:spTree>
    <p:extLst>
      <p:ext uri="{BB962C8B-B14F-4D97-AF65-F5344CB8AC3E}">
        <p14:creationId xmlns:p14="http://schemas.microsoft.com/office/powerpoint/2010/main" val="1071003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57737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6F6A928-B380-42D5-AED6-EECB7C86E21E}" type="datetimeFigureOut">
              <a:rPr lang="tr-TR" smtClean="0"/>
              <a:t>21.10.2019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173028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2543670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2427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15871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3730903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2007558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1292755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49028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135562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6F6A928-B380-42D5-AED6-EECB7C86E21E}" type="datetimeFigureOut">
              <a:rPr lang="tr-TR" smtClean="0"/>
              <a:t>21.10.2019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99381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6F6A928-B380-42D5-AED6-EECB7C86E21E}" type="datetimeFigureOut">
              <a:rPr lang="tr-TR" smtClean="0"/>
              <a:t>21.10.2019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42575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6F6A928-B380-42D5-AED6-EECB7C86E21E}" type="datetimeFigureOut">
              <a:rPr lang="tr-TR" smtClean="0"/>
              <a:t>21.10.2019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82749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6F6A928-B380-42D5-AED6-EECB7C86E21E}" type="datetimeFigureOut">
              <a:rPr lang="tr-TR" smtClean="0"/>
              <a:t>21.10.2019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173518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6A928-B380-42D5-AED6-EECB7C86E21E}" type="datetimeFigureOut">
              <a:rPr lang="tr-TR" smtClean="0"/>
              <a:t>21.10.2019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3543227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6F6A928-B380-42D5-AED6-EECB7C86E21E}" type="datetimeFigureOut">
              <a:rPr lang="tr-TR" smtClean="0"/>
              <a:t>21.10.2019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345690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6F6A928-B380-42D5-AED6-EECB7C86E21E}" type="datetimeFigureOut">
              <a:rPr lang="tr-TR" smtClean="0"/>
              <a:t>21.10.2019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FF55E9-32CB-48FF-8181-298E2AEC2D64}" type="slidenum">
              <a:rPr lang="tr-TR" smtClean="0"/>
              <a:t>‹#›</a:t>
            </a:fld>
            <a:endParaRPr lang="tr-TR"/>
          </a:p>
        </p:txBody>
      </p:sp>
    </p:spTree>
    <p:extLst>
      <p:ext uri="{BB962C8B-B14F-4D97-AF65-F5344CB8AC3E}">
        <p14:creationId xmlns:p14="http://schemas.microsoft.com/office/powerpoint/2010/main" val="1114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6F6A928-B380-42D5-AED6-EECB7C86E21E}" type="datetimeFigureOut">
              <a:rPr lang="tr-TR" smtClean="0"/>
              <a:t>21.10.2019</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7FF55E9-32CB-48FF-8181-298E2AEC2D64}" type="slidenum">
              <a:rPr lang="tr-TR" smtClean="0"/>
              <a:t>‹#›</a:t>
            </a:fld>
            <a:endParaRPr lang="tr-TR"/>
          </a:p>
        </p:txBody>
      </p:sp>
    </p:spTree>
    <p:extLst>
      <p:ext uri="{BB962C8B-B14F-4D97-AF65-F5344CB8AC3E}">
        <p14:creationId xmlns:p14="http://schemas.microsoft.com/office/powerpoint/2010/main" val="1241382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anadolu.edu.tr/" TargetMode="Externa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hyperlink" Target="http://fef.kocaeli.edu.t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0D0522F8-B670-4F3B-9CED-4C75C02DCBBA}"/>
              </a:ext>
            </a:extLst>
          </p:cNvPr>
          <p:cNvSpPr/>
          <p:nvPr/>
        </p:nvSpPr>
        <p:spPr>
          <a:xfrm>
            <a:off x="2689156" y="684561"/>
            <a:ext cx="9123093" cy="4524315"/>
          </a:xfrm>
          <a:prstGeom prst="rect">
            <a:avLst/>
          </a:prstGeom>
        </p:spPr>
        <p:txBody>
          <a:bodyPr wrap="square">
            <a:spAutoFit/>
          </a:bodyPr>
          <a:lstStyle/>
          <a:p>
            <a:pPr fontAlgn="base"/>
            <a:r>
              <a:rPr lang="tr-TR" sz="2400" dirty="0">
                <a:solidFill>
                  <a:srgbClr val="FF6600"/>
                </a:solidFill>
                <a:latin typeface="Arial Nova Light" panose="020B0604020202020204" pitchFamily="34" charset="0"/>
              </a:rPr>
              <a:t>AKREDİTASYON NEDİR?</a:t>
            </a:r>
          </a:p>
          <a:p>
            <a:pPr algn="just" fontAlgn="base"/>
            <a:r>
              <a:rPr lang="tr-TR" sz="2400" b="0" i="0" dirty="0">
                <a:solidFill>
                  <a:srgbClr val="606569"/>
                </a:solidFill>
                <a:effectLst/>
                <a:latin typeface="Arial Nova Light" panose="020B0604020202020204" pitchFamily="34" charset="0"/>
              </a:rPr>
              <a:t/>
            </a:r>
            <a:br>
              <a:rPr lang="tr-TR" sz="2400" b="0" i="0" dirty="0">
                <a:solidFill>
                  <a:srgbClr val="606569"/>
                </a:solidFill>
                <a:effectLst/>
                <a:latin typeface="Arial Nova Light" panose="020B0604020202020204" pitchFamily="34" charset="0"/>
              </a:rPr>
            </a:br>
            <a:r>
              <a:rPr lang="tr-TR" sz="2400" b="1" dirty="0">
                <a:solidFill>
                  <a:srgbClr val="444444"/>
                </a:solidFill>
                <a:latin typeface="Arial Nova Light" panose="020B0304020202020204" pitchFamily="34" charset="0"/>
              </a:rPr>
              <a:t>Yükseköğretim Kurulu Başkanlığı tarafından belirli bir alanda önceden belirlenmiş akademik ve alana özgü standartların bir yükseköğretim programı ve yükseköğretim kurumu tarafından karşılanıp karşılanmadığını ölçen değerlendirme ve dış kalite güvence sürecidir.</a:t>
            </a:r>
          </a:p>
          <a:p>
            <a:pPr algn="just"/>
            <a:r>
              <a:rPr lang="tr-TR" sz="2400" b="1" dirty="0">
                <a:solidFill>
                  <a:srgbClr val="444444"/>
                </a:solidFill>
                <a:latin typeface="Arial Nova Light" panose="020B0304020202020204" pitchFamily="34" charset="0"/>
              </a:rPr>
              <a:t>Bu bağlamda yükseköğretimde akreditasyon akademik kalite, saydamlık ve hesap verme sorumluluğunun bir aracıdır.</a:t>
            </a:r>
          </a:p>
          <a:p>
            <a:pPr algn="just"/>
            <a:r>
              <a:rPr lang="tr-TR" sz="2400" dirty="0">
                <a:solidFill>
                  <a:srgbClr val="444444"/>
                </a:solidFill>
                <a:latin typeface="Arial" panose="020B0604020202020204" pitchFamily="34" charset="0"/>
              </a:rPr>
              <a:t> </a:t>
            </a:r>
          </a:p>
          <a:p>
            <a:pPr fontAlgn="base"/>
            <a:endParaRPr lang="tr-TR" sz="2400" dirty="0">
              <a:latin typeface="Arial Nova Light" panose="020B0604020202020204" pitchFamily="34" charset="0"/>
            </a:endParaRPr>
          </a:p>
          <a:p>
            <a:pPr fontAlgn="base"/>
            <a:endParaRPr lang="tr-TR" sz="2400" dirty="0">
              <a:latin typeface="Arial Nova Light" panose="020B0604020202020204" pitchFamily="34" charset="0"/>
            </a:endParaRPr>
          </a:p>
        </p:txBody>
      </p:sp>
    </p:spTree>
    <p:extLst>
      <p:ext uri="{BB962C8B-B14F-4D97-AF65-F5344CB8AC3E}">
        <p14:creationId xmlns:p14="http://schemas.microsoft.com/office/powerpoint/2010/main" val="1484247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520812070"/>
              </p:ext>
            </p:extLst>
          </p:nvPr>
        </p:nvGraphicFramePr>
        <p:xfrm>
          <a:off x="1449791" y="1120065"/>
          <a:ext cx="5504401" cy="4598791"/>
        </p:xfrm>
        <a:graphic>
          <a:graphicData uri="http://schemas.openxmlformats.org/drawingml/2006/table">
            <a:tbl>
              <a:tblPr firstRow="1" firstCol="1" bandRow="1">
                <a:tableStyleId>{5C22544A-7EE6-4342-B048-85BDC9FD1C3A}</a:tableStyleId>
              </a:tblPr>
              <a:tblGrid>
                <a:gridCol w="729162">
                  <a:extLst>
                    <a:ext uri="{9D8B030D-6E8A-4147-A177-3AD203B41FA5}">
                      <a16:colId xmlns:a16="http://schemas.microsoft.com/office/drawing/2014/main" val="1099222906"/>
                    </a:ext>
                  </a:extLst>
                </a:gridCol>
                <a:gridCol w="4775239">
                  <a:extLst>
                    <a:ext uri="{9D8B030D-6E8A-4147-A177-3AD203B41FA5}">
                      <a16:colId xmlns:a16="http://schemas.microsoft.com/office/drawing/2014/main" val="1982887371"/>
                    </a:ext>
                  </a:extLst>
                </a:gridCol>
              </a:tblGrid>
              <a:tr h="318111">
                <a:tc gridSpan="2">
                  <a:txBody>
                    <a:bodyPr/>
                    <a:lstStyle/>
                    <a:p>
                      <a:pPr algn="ctr">
                        <a:lnSpc>
                          <a:spcPct val="150000"/>
                        </a:lnSpc>
                        <a:spcAft>
                          <a:spcPts val="0"/>
                        </a:spcAft>
                      </a:pPr>
                      <a:r>
                        <a:rPr lang="tr-TR" sz="1200" dirty="0">
                          <a:effectLst/>
                        </a:rPr>
                        <a:t>FEDEK Çıktıları</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2327405260"/>
                  </a:ext>
                </a:extLst>
              </a:tr>
              <a:tr h="435248">
                <a:tc>
                  <a:txBody>
                    <a:bodyPr/>
                    <a:lstStyle/>
                    <a:p>
                      <a:pPr algn="ctr">
                        <a:lnSpc>
                          <a:spcPct val="150000"/>
                        </a:lnSpc>
                        <a:spcAft>
                          <a:spcPts val="0"/>
                        </a:spcAft>
                      </a:pPr>
                      <a:r>
                        <a:rPr lang="tr-TR" sz="1100">
                          <a:effectLst/>
                        </a:rPr>
                        <a:t>FÇ 1</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Kendi programları ile ilgili alanlarında yeterli bilgi birikimi ile kuramsal ve uygulamalı bilgilerini alanlarında kullanabilme becerisi.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28819705"/>
                  </a:ext>
                </a:extLst>
              </a:tr>
              <a:tr h="435248">
                <a:tc>
                  <a:txBody>
                    <a:bodyPr/>
                    <a:lstStyle/>
                    <a:p>
                      <a:pPr algn="ctr">
                        <a:lnSpc>
                          <a:spcPct val="150000"/>
                        </a:lnSpc>
                        <a:spcAft>
                          <a:spcPts val="0"/>
                        </a:spcAft>
                      </a:pPr>
                      <a:r>
                        <a:rPr lang="tr-TR" sz="1100">
                          <a:effectLst/>
                        </a:rPr>
                        <a:t>FÇ 2</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Alanlarındaki problemleri saptama, tanımlama, formüle etme ve çözme becerisi; bu amaçla uygun analiz ve modelleme yöntemlerini seçme ve uygulama becerisi.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70684250"/>
                  </a:ext>
                </a:extLst>
              </a:tr>
              <a:tr h="435248">
                <a:tc>
                  <a:txBody>
                    <a:bodyPr/>
                    <a:lstStyle/>
                    <a:p>
                      <a:pPr algn="ctr">
                        <a:lnSpc>
                          <a:spcPct val="150000"/>
                        </a:lnSpc>
                        <a:spcAft>
                          <a:spcPts val="0"/>
                        </a:spcAft>
                      </a:pPr>
                      <a:r>
                        <a:rPr lang="tr-TR" sz="1100">
                          <a:effectLst/>
                        </a:rPr>
                        <a:t>FÇ 3</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Bir sistemi, süreci, donanımı veya ürünü anlama, yorumlama, ilgili sorunları çözme ve çağdaş yöntemleri uygulama becerisi.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79020989"/>
                  </a:ext>
                </a:extLst>
              </a:tr>
              <a:tr h="291568">
                <a:tc>
                  <a:txBody>
                    <a:bodyPr/>
                    <a:lstStyle/>
                    <a:p>
                      <a:pPr algn="ctr">
                        <a:lnSpc>
                          <a:spcPct val="150000"/>
                        </a:lnSpc>
                        <a:spcAft>
                          <a:spcPts val="0"/>
                        </a:spcAft>
                      </a:pPr>
                      <a:r>
                        <a:rPr lang="tr-TR" sz="1100">
                          <a:effectLst/>
                        </a:rPr>
                        <a:t>FÇ 4</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dirty="0">
                          <a:effectLst/>
                        </a:rPr>
                        <a:t>Öğretim programlarında alan dışı ders almış olması</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36176143"/>
                  </a:ext>
                </a:extLst>
              </a:tr>
              <a:tr h="435248">
                <a:tc>
                  <a:txBody>
                    <a:bodyPr/>
                    <a:lstStyle/>
                    <a:p>
                      <a:pPr algn="ctr">
                        <a:lnSpc>
                          <a:spcPct val="150000"/>
                        </a:lnSpc>
                        <a:spcAft>
                          <a:spcPts val="0"/>
                        </a:spcAft>
                      </a:pPr>
                      <a:r>
                        <a:rPr lang="tr-TR" sz="1100">
                          <a:effectLst/>
                        </a:rPr>
                        <a:t>FÇ 5</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Alan uygulamaları için gerekli olan çağdaş araçları seçme, kullanma, geliştirme ve bilişim teknolojilerini etkin bir şekilde kullanma becerisi.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61612175"/>
                  </a:ext>
                </a:extLst>
              </a:tr>
              <a:tr h="435248">
                <a:tc>
                  <a:txBody>
                    <a:bodyPr/>
                    <a:lstStyle/>
                    <a:p>
                      <a:pPr algn="ctr">
                        <a:lnSpc>
                          <a:spcPct val="150000"/>
                        </a:lnSpc>
                        <a:spcAft>
                          <a:spcPts val="0"/>
                        </a:spcAft>
                      </a:pPr>
                      <a:r>
                        <a:rPr lang="tr-TR" sz="1100">
                          <a:effectLst/>
                        </a:rPr>
                        <a:t>FÇ 6</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Alanlarına göre tasarlama, deney yapma, veri toplama, sonuçları analiz etme, arşivleme, metin çözme ve yorumlama becerisi.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55359842"/>
                  </a:ext>
                </a:extLst>
              </a:tr>
              <a:tr h="291568">
                <a:tc>
                  <a:txBody>
                    <a:bodyPr/>
                    <a:lstStyle/>
                    <a:p>
                      <a:pPr algn="ctr">
                        <a:lnSpc>
                          <a:spcPct val="150000"/>
                        </a:lnSpc>
                        <a:spcAft>
                          <a:spcPts val="0"/>
                        </a:spcAft>
                      </a:pPr>
                      <a:r>
                        <a:rPr lang="tr-TR" sz="1100">
                          <a:effectLst/>
                        </a:rPr>
                        <a:t>FÇ 7</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Bireysel olarak ve takımlarda etkin biçimde çalışabilme becerisi.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97387611"/>
                  </a:ext>
                </a:extLst>
              </a:tr>
              <a:tr h="291568">
                <a:tc>
                  <a:txBody>
                    <a:bodyPr/>
                    <a:lstStyle/>
                    <a:p>
                      <a:pPr algn="ctr">
                        <a:lnSpc>
                          <a:spcPct val="150000"/>
                        </a:lnSpc>
                        <a:spcAft>
                          <a:spcPts val="0"/>
                        </a:spcAft>
                      </a:pPr>
                      <a:r>
                        <a:rPr lang="tr-TR" sz="1100">
                          <a:effectLst/>
                        </a:rPr>
                        <a:t>FÇ 8</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Türkçe sözlü ve yazılı etkin iletişim kurma becerisi; en az bir yabancı dil bilgisi.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11779007"/>
                  </a:ext>
                </a:extLst>
              </a:tr>
              <a:tr h="435248">
                <a:tc>
                  <a:txBody>
                    <a:bodyPr/>
                    <a:lstStyle/>
                    <a:p>
                      <a:pPr algn="ctr">
                        <a:lnSpc>
                          <a:spcPct val="150000"/>
                        </a:lnSpc>
                        <a:spcAft>
                          <a:spcPts val="0"/>
                        </a:spcAft>
                      </a:pPr>
                      <a:r>
                        <a:rPr lang="tr-TR" sz="1100">
                          <a:effectLst/>
                        </a:rPr>
                        <a:t>FÇ 9</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Yaşam boyu öğrenme bilinci, bilgiye erişebilme, bilim ve teknolojideki gelişmeleri izleme becerisi.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47480259"/>
                  </a:ext>
                </a:extLst>
              </a:tr>
              <a:tr h="291568">
                <a:tc>
                  <a:txBody>
                    <a:bodyPr/>
                    <a:lstStyle/>
                    <a:p>
                      <a:pPr algn="ctr">
                        <a:lnSpc>
                          <a:spcPct val="150000"/>
                        </a:lnSpc>
                        <a:spcAft>
                          <a:spcPts val="0"/>
                        </a:spcAft>
                      </a:pPr>
                      <a:r>
                        <a:rPr lang="tr-TR" sz="1100">
                          <a:effectLst/>
                        </a:rPr>
                        <a:t>FÇ 10</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a:effectLst/>
                        </a:rPr>
                        <a:t>Mesleki etik ve sorumluluk bilinci.</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35847746"/>
                  </a:ext>
                </a:extLst>
              </a:tr>
              <a:tr h="435248">
                <a:tc>
                  <a:txBody>
                    <a:bodyPr/>
                    <a:lstStyle/>
                    <a:p>
                      <a:pPr algn="ctr">
                        <a:lnSpc>
                          <a:spcPct val="150000"/>
                        </a:lnSpc>
                        <a:spcAft>
                          <a:spcPts val="0"/>
                        </a:spcAft>
                      </a:pPr>
                      <a:r>
                        <a:rPr lang="tr-TR" sz="1100">
                          <a:effectLst/>
                        </a:rPr>
                        <a:t>FÇ 11</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tr-TR" sz="1100" dirty="0">
                          <a:effectLst/>
                        </a:rPr>
                        <a:t>Alan uygulamalarının evrensel ve toplumsal boyutlardaki etkileri (Çevre sorunları, ekonomi, </a:t>
                      </a:r>
                      <a:r>
                        <a:rPr lang="tr-TR" sz="1100" dirty="0" err="1">
                          <a:effectLst/>
                        </a:rPr>
                        <a:t>sürdürülebilirilik</a:t>
                      </a:r>
                      <a:r>
                        <a:rPr lang="tr-TR" sz="1100" dirty="0">
                          <a:effectLst/>
                        </a:rPr>
                        <a:t> vb.) ve hukuksal sonuçları konusunda farkındalık.</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57282471"/>
                  </a:ext>
                </a:extLst>
              </a:tr>
            </a:tbl>
          </a:graphicData>
        </a:graphic>
      </p:graphicFrame>
      <p:sp>
        <p:nvSpPr>
          <p:cNvPr id="2" name="Dikdörtgen 1"/>
          <p:cNvSpPr/>
          <p:nvPr/>
        </p:nvSpPr>
        <p:spPr>
          <a:xfrm>
            <a:off x="6954192" y="1582520"/>
            <a:ext cx="4859436" cy="3970318"/>
          </a:xfrm>
          <a:prstGeom prst="rect">
            <a:avLst/>
          </a:prstGeom>
        </p:spPr>
        <p:txBody>
          <a:bodyPr wrap="square">
            <a:spAutoFit/>
          </a:bodyPr>
          <a:lstStyle/>
          <a:p>
            <a:pPr marL="171450" indent="-171450" algn="just">
              <a:buFont typeface="Arial" panose="020B0604020202020204" pitchFamily="34" charset="0"/>
              <a:buChar char="•"/>
            </a:pPr>
            <a:r>
              <a:rPr lang="tr-TR" sz="1200" dirty="0" err="1" smtClean="0"/>
              <a:t>Paleolitik’ten</a:t>
            </a:r>
            <a:r>
              <a:rPr lang="tr-TR" sz="1200" dirty="0" smtClean="0"/>
              <a:t> </a:t>
            </a:r>
            <a:r>
              <a:rPr lang="tr-TR" sz="1200" dirty="0"/>
              <a:t>başlayarak Anadolu başta olmak üzere Mezopotamya, İran, Kafkasya, Balkanlar, Ege Dünyası ve Doğu Akdeniz çevre kültürlerinin tarih ve kültürleri hakkında bilgi sahibi olma; </a:t>
            </a:r>
            <a:endParaRPr lang="tr-TR" sz="1200" dirty="0" smtClean="0"/>
          </a:p>
          <a:p>
            <a:pPr marL="171450" indent="-171450" algn="just">
              <a:buFont typeface="Arial" panose="020B0604020202020204" pitchFamily="34" charset="0"/>
              <a:buChar char="•"/>
            </a:pPr>
            <a:r>
              <a:rPr lang="tr-TR" sz="1200" dirty="0" smtClean="0"/>
              <a:t>Arkeolojik </a:t>
            </a:r>
            <a:r>
              <a:rPr lang="tr-TR" sz="1200" dirty="0"/>
              <a:t>terminolojiyi kullanabilme; </a:t>
            </a:r>
            <a:endParaRPr lang="tr-TR" sz="1200" dirty="0" smtClean="0"/>
          </a:p>
          <a:p>
            <a:pPr marL="171450" indent="-171450" algn="just">
              <a:buFont typeface="Arial" panose="020B0604020202020204" pitchFamily="34" charset="0"/>
              <a:buChar char="•"/>
            </a:pPr>
            <a:r>
              <a:rPr lang="tr-TR" sz="1200" dirty="0" smtClean="0"/>
              <a:t>Arkeolojik </a:t>
            </a:r>
            <a:r>
              <a:rPr lang="tr-TR" sz="1200" dirty="0"/>
              <a:t>sorunların farkında olma; </a:t>
            </a:r>
            <a:endParaRPr lang="tr-TR" sz="1200" dirty="0" smtClean="0"/>
          </a:p>
          <a:p>
            <a:pPr marL="171450" indent="-171450" algn="just">
              <a:buFont typeface="Arial" panose="020B0604020202020204" pitchFamily="34" charset="0"/>
              <a:buChar char="•"/>
            </a:pPr>
            <a:r>
              <a:rPr lang="tr-TR" sz="1200" dirty="0" smtClean="0"/>
              <a:t>Anadolu </a:t>
            </a:r>
            <a:r>
              <a:rPr lang="tr-TR" sz="1200" dirty="0"/>
              <a:t>ve çevre kültür bölgelerinde sözlü ve yazılı olarak kullanılmış dilleri tanıma; </a:t>
            </a:r>
            <a:endParaRPr lang="tr-TR" sz="1200" dirty="0" smtClean="0"/>
          </a:p>
          <a:p>
            <a:pPr marL="171450" indent="-171450" algn="just">
              <a:buFont typeface="Arial" panose="020B0604020202020204" pitchFamily="34" charset="0"/>
              <a:buChar char="•"/>
            </a:pPr>
            <a:r>
              <a:rPr lang="tr-TR" sz="1200" dirty="0" smtClean="0"/>
              <a:t>Bireysel </a:t>
            </a:r>
            <a:r>
              <a:rPr lang="tr-TR" sz="1200" dirty="0"/>
              <a:t>ya da kolektif çalışma yeteneğinin yanı sıra araştırmayı disiplinler arası bilgiyle destekleyebilme; </a:t>
            </a:r>
            <a:endParaRPr lang="tr-TR" sz="1200" dirty="0" smtClean="0"/>
          </a:p>
          <a:p>
            <a:pPr marL="171450" indent="-171450" algn="just">
              <a:buFont typeface="Arial" panose="020B0604020202020204" pitchFamily="34" charset="0"/>
              <a:buChar char="•"/>
            </a:pPr>
            <a:r>
              <a:rPr lang="tr-TR" sz="1200" dirty="0" smtClean="0"/>
              <a:t>Sistemli </a:t>
            </a:r>
            <a:r>
              <a:rPr lang="tr-TR" sz="1200" dirty="0"/>
              <a:t>bir araştırma yürütebilme; arkeolojik buluntuları, tasvirleri ya da belgeleri değerlendirebilme, sınıflandırabilme, karşılaştırabilme, uygun şekilde kataloglarda sunabilme</a:t>
            </a:r>
            <a:r>
              <a:rPr lang="tr-TR" sz="1200" dirty="0" smtClean="0"/>
              <a:t>;</a:t>
            </a:r>
          </a:p>
          <a:p>
            <a:pPr marL="171450" indent="-171450" algn="just">
              <a:buFont typeface="Arial" panose="020B0604020202020204" pitchFamily="34" charset="0"/>
              <a:buChar char="•"/>
            </a:pPr>
            <a:r>
              <a:rPr lang="tr-TR" sz="1200" dirty="0" smtClean="0"/>
              <a:t>Kazı</a:t>
            </a:r>
            <a:r>
              <a:rPr lang="tr-TR" sz="1200" dirty="0"/>
              <a:t>, yüzey araştırması gibi belirli bir alan çalışmasında buluntuları sistemli olarak toplayabilme ve belgeleyebilme</a:t>
            </a:r>
            <a:r>
              <a:rPr lang="tr-TR" sz="1200" dirty="0" smtClean="0"/>
              <a:t>;</a:t>
            </a:r>
          </a:p>
          <a:p>
            <a:pPr marL="171450" indent="-171450" algn="just">
              <a:buFont typeface="Arial" panose="020B0604020202020204" pitchFamily="34" charset="0"/>
              <a:buChar char="•"/>
            </a:pPr>
            <a:r>
              <a:rPr lang="tr-TR" sz="1200" dirty="0" smtClean="0"/>
              <a:t>Arkeolojik </a:t>
            </a:r>
            <a:r>
              <a:rPr lang="tr-TR" sz="1200" dirty="0"/>
              <a:t>buluntu ya da kalıntıların restorasyonu ve/veya korunmasına ilişkin bilgi sahibi olma; </a:t>
            </a:r>
            <a:endParaRPr lang="tr-TR" sz="1200" dirty="0" smtClean="0"/>
          </a:p>
          <a:p>
            <a:pPr marL="171450" indent="-171450" algn="just">
              <a:buFont typeface="Arial" panose="020B0604020202020204" pitchFamily="34" charset="0"/>
              <a:buChar char="•"/>
            </a:pPr>
            <a:r>
              <a:rPr lang="tr-TR" sz="1200" dirty="0" smtClean="0"/>
              <a:t>Diğer </a:t>
            </a:r>
            <a:r>
              <a:rPr lang="tr-TR" sz="1200" dirty="0"/>
              <a:t>sosyal bilim (tarih, edebiyat, sanat tarihi, hukuk, sosyoloji vb.) alanlarından faydalanabilme; </a:t>
            </a:r>
            <a:endParaRPr lang="tr-TR" sz="1200" dirty="0" smtClean="0"/>
          </a:p>
          <a:p>
            <a:pPr marL="171450" indent="-171450" algn="just">
              <a:buFont typeface="Arial" panose="020B0604020202020204" pitchFamily="34" charset="0"/>
              <a:buChar char="•"/>
            </a:pPr>
            <a:r>
              <a:rPr lang="tr-TR" sz="1200" dirty="0" smtClean="0"/>
              <a:t>Arkeolojik </a:t>
            </a:r>
            <a:r>
              <a:rPr lang="tr-TR" sz="1200" dirty="0"/>
              <a:t>buluntuların depolanması, korunması, sergilenmesi ve tanıtılmasına ilişkin çağdaş müzecilik yöntemleri hakkında bilgi sahibi olma.</a:t>
            </a:r>
          </a:p>
        </p:txBody>
      </p:sp>
      <p:sp>
        <p:nvSpPr>
          <p:cNvPr id="4" name="Metin kutusu 3"/>
          <p:cNvSpPr txBox="1"/>
          <p:nvPr/>
        </p:nvSpPr>
        <p:spPr>
          <a:xfrm>
            <a:off x="8860220" y="1067492"/>
            <a:ext cx="1317155" cy="369332"/>
          </a:xfrm>
          <a:prstGeom prst="rect">
            <a:avLst/>
          </a:prstGeom>
          <a:noFill/>
        </p:spPr>
        <p:txBody>
          <a:bodyPr wrap="none" rtlCol="0">
            <a:spAutoFit/>
          </a:bodyPr>
          <a:lstStyle/>
          <a:p>
            <a:r>
              <a:rPr lang="tr-TR" dirty="0" smtClean="0"/>
              <a:t>ARKEOLOJİ</a:t>
            </a:r>
            <a:endParaRPr lang="tr-TR" dirty="0"/>
          </a:p>
        </p:txBody>
      </p:sp>
    </p:spTree>
    <p:extLst>
      <p:ext uri="{BB962C8B-B14F-4D97-AF65-F5344CB8AC3E}">
        <p14:creationId xmlns:p14="http://schemas.microsoft.com/office/powerpoint/2010/main" val="4127540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00910196"/>
              </p:ext>
            </p:extLst>
          </p:nvPr>
        </p:nvGraphicFramePr>
        <p:xfrm>
          <a:off x="2243438" y="388184"/>
          <a:ext cx="9134804" cy="5753827"/>
        </p:xfrm>
        <a:graphic>
          <a:graphicData uri="http://schemas.openxmlformats.org/drawingml/2006/table">
            <a:tbl>
              <a:tblPr firstRow="1" firstCol="1" bandRow="1">
                <a:tableStyleId>{5C22544A-7EE6-4342-B048-85BDC9FD1C3A}</a:tableStyleId>
              </a:tblPr>
              <a:tblGrid>
                <a:gridCol w="1209447">
                  <a:extLst>
                    <a:ext uri="{9D8B030D-6E8A-4147-A177-3AD203B41FA5}">
                      <a16:colId xmlns:a16="http://schemas.microsoft.com/office/drawing/2014/main" val="2972023008"/>
                    </a:ext>
                  </a:extLst>
                </a:gridCol>
                <a:gridCol w="7925357">
                  <a:extLst>
                    <a:ext uri="{9D8B030D-6E8A-4147-A177-3AD203B41FA5}">
                      <a16:colId xmlns:a16="http://schemas.microsoft.com/office/drawing/2014/main" val="3369007707"/>
                    </a:ext>
                  </a:extLst>
                </a:gridCol>
              </a:tblGrid>
              <a:tr h="1036402">
                <a:tc gridSpan="2">
                  <a:txBody>
                    <a:bodyPr/>
                    <a:lstStyle/>
                    <a:p>
                      <a:pPr algn="ctr">
                        <a:spcAft>
                          <a:spcPts val="600"/>
                        </a:spcAft>
                      </a:pPr>
                      <a:r>
                        <a:rPr lang="tr-TR" sz="1200">
                          <a:effectLst/>
                        </a:rPr>
                        <a:t>Klasik Arkeoloji Anabilim Dalı Lisans </a:t>
                      </a:r>
                    </a:p>
                    <a:p>
                      <a:pPr algn="ctr">
                        <a:spcAft>
                          <a:spcPts val="600"/>
                        </a:spcAft>
                      </a:pPr>
                      <a:r>
                        <a:rPr lang="tr-TR" sz="1200">
                          <a:effectLst/>
                        </a:rPr>
                        <a:t>Programı Çıktıları</a:t>
                      </a:r>
                      <a:endParaRPr lang="tr-T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51981015"/>
                  </a:ext>
                </a:extLst>
              </a:tr>
              <a:tr h="428857">
                <a:tc>
                  <a:txBody>
                    <a:bodyPr/>
                    <a:lstStyle/>
                    <a:p>
                      <a:pPr algn="ctr">
                        <a:spcAft>
                          <a:spcPts val="600"/>
                        </a:spcAft>
                      </a:pPr>
                      <a:r>
                        <a:rPr lang="tr-TR" sz="1200">
                          <a:effectLst/>
                        </a:rPr>
                        <a:t>PÇ 1</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Arkeolojik verilerin ve materyalin dönem, stil ve kronoloji sorunlarını ayırt edebilme ve çözümleyebilme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30514238"/>
                  </a:ext>
                </a:extLst>
              </a:tr>
              <a:tr h="428857">
                <a:tc>
                  <a:txBody>
                    <a:bodyPr/>
                    <a:lstStyle/>
                    <a:p>
                      <a:pPr algn="ctr">
                        <a:spcAft>
                          <a:spcPts val="600"/>
                        </a:spcAft>
                      </a:pPr>
                      <a:r>
                        <a:rPr lang="tr-TR" sz="1200">
                          <a:effectLst/>
                        </a:rPr>
                        <a:t>PÇ 2</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Arkeolojik materyalin korunmasını ve toplum nezdinde tanıtımını, turizm ve çevre ile ilişkisi içinde çözebilme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63850700"/>
                  </a:ext>
                </a:extLst>
              </a:tr>
              <a:tr h="428857">
                <a:tc>
                  <a:txBody>
                    <a:bodyPr/>
                    <a:lstStyle/>
                    <a:p>
                      <a:pPr algn="ctr">
                        <a:spcAft>
                          <a:spcPts val="600"/>
                        </a:spcAft>
                      </a:pPr>
                      <a:r>
                        <a:rPr lang="tr-TR" sz="1200">
                          <a:effectLst/>
                        </a:rPr>
                        <a:t>PÇ 3</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Arkeolojik verileri görsel ve sözel çerçevede teknolojik araçları da kullanarak kayıt altına alabilme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23579144"/>
                  </a:ext>
                </a:extLst>
              </a:tr>
              <a:tr h="428857">
                <a:tc>
                  <a:txBody>
                    <a:bodyPr/>
                    <a:lstStyle/>
                    <a:p>
                      <a:pPr algn="ctr">
                        <a:spcAft>
                          <a:spcPts val="600"/>
                        </a:spcAft>
                      </a:pPr>
                      <a:r>
                        <a:rPr lang="tr-TR" sz="1200">
                          <a:effectLst/>
                        </a:rPr>
                        <a:t>PÇ 4</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Arkeolojik uygulamalar için gerekli çağdaş teknikleri ve araçları kullanabilme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53087918"/>
                  </a:ext>
                </a:extLst>
              </a:tr>
              <a:tr h="428857">
                <a:tc>
                  <a:txBody>
                    <a:bodyPr/>
                    <a:lstStyle/>
                    <a:p>
                      <a:pPr algn="ctr">
                        <a:spcAft>
                          <a:spcPts val="600"/>
                        </a:spcAft>
                      </a:pPr>
                      <a:r>
                        <a:rPr lang="tr-TR" sz="1200">
                          <a:effectLst/>
                        </a:rPr>
                        <a:t>PÇ 5</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Tarih, coğrafya, ekonomi, antropoloji, mimari vb. farklı bilimsel disiplinlerin verilerini Arkeoloji bilimi sorunlarını çözmede kullanabilme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46739649"/>
                  </a:ext>
                </a:extLst>
              </a:tr>
              <a:tr h="428857">
                <a:tc>
                  <a:txBody>
                    <a:bodyPr/>
                    <a:lstStyle/>
                    <a:p>
                      <a:pPr algn="ctr">
                        <a:spcAft>
                          <a:spcPts val="600"/>
                        </a:spcAft>
                      </a:pPr>
                      <a:r>
                        <a:rPr lang="tr-TR" sz="1200">
                          <a:effectLst/>
                        </a:rPr>
                        <a:t>PÇ 6</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Arkeolojik sit alanlarındaki arazi çalışmalarında (kazı ve survey) proje oluşturabilme ya da projelerde sorumluluk alabilme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83020494"/>
                  </a:ext>
                </a:extLst>
              </a:tr>
              <a:tr h="428857">
                <a:tc>
                  <a:txBody>
                    <a:bodyPr/>
                    <a:lstStyle/>
                    <a:p>
                      <a:pPr algn="ctr">
                        <a:spcAft>
                          <a:spcPts val="600"/>
                        </a:spcAft>
                      </a:pPr>
                      <a:r>
                        <a:rPr lang="tr-TR" sz="1200">
                          <a:effectLst/>
                        </a:rPr>
                        <a:t>PÇ 7</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Disiplin içi ve disiplinler arası ekip çalışması yapabilme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33764608"/>
                  </a:ext>
                </a:extLst>
              </a:tr>
              <a:tr h="857712">
                <a:tc>
                  <a:txBody>
                    <a:bodyPr/>
                    <a:lstStyle/>
                    <a:p>
                      <a:pPr algn="ctr">
                        <a:spcAft>
                          <a:spcPts val="600"/>
                        </a:spcAft>
                      </a:pPr>
                      <a:r>
                        <a:rPr lang="tr-TR" sz="1200">
                          <a:effectLst/>
                        </a:rPr>
                        <a:t>PÇ 8</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Alanındaki güncel gelişmeleri izlemenin gerekli olduğunun bilincine sahip olarak Türkçe ve yabancı dillerdeki kaynakları tarayabilme (kütüphane ve bilişim), kullanabilme ve yaşam boyu öğrenme alışkanlığı kazanabilme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75901791"/>
                  </a:ext>
                </a:extLst>
              </a:tr>
              <a:tr h="428857">
                <a:tc>
                  <a:txBody>
                    <a:bodyPr/>
                    <a:lstStyle/>
                    <a:p>
                      <a:pPr algn="ctr">
                        <a:spcAft>
                          <a:spcPts val="600"/>
                        </a:spcAft>
                      </a:pPr>
                      <a:r>
                        <a:rPr lang="tr-TR" sz="1200">
                          <a:effectLst/>
                        </a:rPr>
                        <a:t>PÇ 9</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600"/>
                        </a:spcAft>
                      </a:pPr>
                      <a:r>
                        <a:rPr lang="tr-TR" sz="1200">
                          <a:effectLst/>
                        </a:rPr>
                        <a:t>Mesleki ve etik sorumluluk bilincine sahip olabilme</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0484928"/>
                  </a:ext>
                </a:extLst>
              </a:tr>
              <a:tr h="428857">
                <a:tc>
                  <a:txBody>
                    <a:bodyPr/>
                    <a:lstStyle/>
                    <a:p>
                      <a:pPr algn="ctr">
                        <a:spcAft>
                          <a:spcPts val="600"/>
                        </a:spcAft>
                      </a:pPr>
                      <a:r>
                        <a:rPr lang="tr-TR" sz="1200">
                          <a:effectLst/>
                        </a:rPr>
                        <a:t>PÇ 10</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dirty="0">
                          <a:effectLst/>
                        </a:rPr>
                        <a:t>Arkeolojik sorunların çözümünde bireysel çalışma ve bağımsız karar verme yetisine sahip olabilme</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93821315"/>
                  </a:ext>
                </a:extLst>
              </a:tr>
            </a:tbl>
          </a:graphicData>
        </a:graphic>
      </p:graphicFrame>
    </p:spTree>
    <p:extLst>
      <p:ext uri="{BB962C8B-B14F-4D97-AF65-F5344CB8AC3E}">
        <p14:creationId xmlns:p14="http://schemas.microsoft.com/office/powerpoint/2010/main" val="2764891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3"/>
          <a:srcRect l="25903" t="27532" r="25555" b="19999"/>
          <a:stretch/>
        </p:blipFill>
        <p:spPr>
          <a:xfrm>
            <a:off x="2743200" y="825500"/>
            <a:ext cx="7644922" cy="4648200"/>
          </a:xfrm>
          <a:prstGeom prst="rect">
            <a:avLst/>
          </a:prstGeom>
        </p:spPr>
      </p:pic>
    </p:spTree>
    <p:extLst>
      <p:ext uri="{BB962C8B-B14F-4D97-AF65-F5344CB8AC3E}">
        <p14:creationId xmlns:p14="http://schemas.microsoft.com/office/powerpoint/2010/main" val="92872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512664" y="378396"/>
            <a:ext cx="674588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Klasik Arkeoloji Anabilim Dalı öğretim amaçları doğrultusunda;</a:t>
            </a:r>
            <a:endParaRPr kumimoji="0" lang="tr-TR" altLang="tr-TR"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183485157"/>
              </p:ext>
            </p:extLst>
          </p:nvPr>
        </p:nvGraphicFramePr>
        <p:xfrm>
          <a:off x="2512664" y="752654"/>
          <a:ext cx="8589532" cy="5751663"/>
        </p:xfrm>
        <a:graphic>
          <a:graphicData uri="http://schemas.openxmlformats.org/drawingml/2006/table">
            <a:tbl>
              <a:tblPr firstRow="1" firstCol="1" bandRow="1">
                <a:tableStyleId>{5C22544A-7EE6-4342-B048-85BDC9FD1C3A}</a:tableStyleId>
              </a:tblPr>
              <a:tblGrid>
                <a:gridCol w="1137253">
                  <a:extLst>
                    <a:ext uri="{9D8B030D-6E8A-4147-A177-3AD203B41FA5}">
                      <a16:colId xmlns:a16="http://schemas.microsoft.com/office/drawing/2014/main" val="3568496131"/>
                    </a:ext>
                  </a:extLst>
                </a:gridCol>
                <a:gridCol w="7452279">
                  <a:extLst>
                    <a:ext uri="{9D8B030D-6E8A-4147-A177-3AD203B41FA5}">
                      <a16:colId xmlns:a16="http://schemas.microsoft.com/office/drawing/2014/main" val="1213659255"/>
                    </a:ext>
                  </a:extLst>
                </a:gridCol>
              </a:tblGrid>
              <a:tr h="250073">
                <a:tc gridSpan="2">
                  <a:txBody>
                    <a:bodyPr/>
                    <a:lstStyle/>
                    <a:p>
                      <a:pPr algn="ctr">
                        <a:spcAft>
                          <a:spcPts val="600"/>
                        </a:spcAft>
                      </a:pPr>
                      <a:r>
                        <a:rPr lang="tr-TR" sz="1200">
                          <a:effectLst/>
                        </a:rPr>
                        <a:t>Program Öğretim Amaçları</a:t>
                      </a:r>
                      <a:endParaRPr lang="tr-T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131184502"/>
                  </a:ext>
                </a:extLst>
              </a:tr>
              <a:tr h="750217">
                <a:tc>
                  <a:txBody>
                    <a:bodyPr/>
                    <a:lstStyle/>
                    <a:p>
                      <a:pPr algn="ctr">
                        <a:spcAft>
                          <a:spcPts val="600"/>
                        </a:spcAft>
                      </a:pPr>
                      <a:r>
                        <a:rPr lang="tr-TR" sz="1200">
                          <a:effectLst/>
                        </a:rPr>
                        <a:t>PÖA 1</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Arkeoloji ve Kültür Varlıkları ile ilgili her alanda kuramsal ve uygulamalı (kazı projeleri ve laboratuvar çalışmaları) hizmet verebilecek bilgi, beceri ve tutumlarla donatılmış sahip olan çağdaş arkeologlar yetiştirmek</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7644691"/>
                  </a:ext>
                </a:extLst>
              </a:tr>
              <a:tr h="750217">
                <a:tc>
                  <a:txBody>
                    <a:bodyPr/>
                    <a:lstStyle/>
                    <a:p>
                      <a:pPr algn="ctr">
                        <a:spcAft>
                          <a:spcPts val="600"/>
                        </a:spcAft>
                      </a:pPr>
                      <a:r>
                        <a:rPr lang="tr-TR" sz="1200">
                          <a:effectLst/>
                        </a:rPr>
                        <a:t>PÖA 2</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Lisans eğitimi boyunca arkeolojik materyallerin tarihlendirilmesi ve stil özelliklerinin tanımlanması konusunda yüksek düzeyde uzmanlaşma becerisine sahip olan sahip olan çağdaş arkeologlar yetiştirmek</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76962209"/>
                  </a:ext>
                </a:extLst>
              </a:tr>
              <a:tr h="1250361">
                <a:tc>
                  <a:txBody>
                    <a:bodyPr/>
                    <a:lstStyle/>
                    <a:p>
                      <a:pPr algn="ctr">
                        <a:spcAft>
                          <a:spcPts val="600"/>
                        </a:spcAft>
                      </a:pPr>
                      <a:r>
                        <a:rPr lang="tr-TR" sz="1200">
                          <a:effectLst/>
                        </a:rPr>
                        <a:t>PÖA 3</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Arazi ve laboratuvar çalışmalarında tespit edilen materyallerin kaydı, fotoğraflanması, çizimi ve uzamsal analizleri ile ilişkili olarak yüksek teknolojik bilgi gerektiren alet (total station, GPS Coarse, LIDAR, JeoRadar ve bilgisayar programlarının (CBS programları ve ileri düzey kayıt ve istatistik programları) kullanma becerisine sahip olan sahip olan çağdaş arkeologlar yetiştirmek</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1572695"/>
                  </a:ext>
                </a:extLst>
              </a:tr>
              <a:tr h="750217">
                <a:tc>
                  <a:txBody>
                    <a:bodyPr/>
                    <a:lstStyle/>
                    <a:p>
                      <a:pPr algn="ctr">
                        <a:spcAft>
                          <a:spcPts val="600"/>
                        </a:spcAft>
                      </a:pPr>
                      <a:r>
                        <a:rPr lang="tr-TR" sz="1200">
                          <a:effectLst/>
                        </a:rPr>
                        <a:t>PÖA 4</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Kazı ve Yüzey Araştırmaları çalışmalarında ekip içinde görev alabilme ve ulusal ve uluslararası proje geliştirebilme becerisi olan sahip olan çağdaş arkeologlar yetiştirmek</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2346696"/>
                  </a:ext>
                </a:extLst>
              </a:tr>
              <a:tr h="250073">
                <a:tc>
                  <a:txBody>
                    <a:bodyPr/>
                    <a:lstStyle/>
                    <a:p>
                      <a:pPr algn="ctr">
                        <a:spcAft>
                          <a:spcPts val="600"/>
                        </a:spcAft>
                      </a:pPr>
                      <a:r>
                        <a:rPr lang="tr-TR" sz="1200">
                          <a:effectLst/>
                        </a:rPr>
                        <a:t>PÖA 5</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Etik değerleri özümsemiş </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30927330"/>
                  </a:ext>
                </a:extLst>
              </a:tr>
              <a:tr h="500144">
                <a:tc>
                  <a:txBody>
                    <a:bodyPr/>
                    <a:lstStyle/>
                    <a:p>
                      <a:pPr algn="ctr">
                        <a:spcAft>
                          <a:spcPts val="600"/>
                        </a:spcAft>
                      </a:pPr>
                      <a:r>
                        <a:rPr lang="tr-TR" sz="1200">
                          <a:effectLst/>
                        </a:rPr>
                        <a:t>PÖA 6</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Hayat boyu öğrenmenin önemini benimsemiş sahip olan çağdaş arkeologlar yetiştirmek</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98948293"/>
                  </a:ext>
                </a:extLst>
              </a:tr>
              <a:tr h="750217">
                <a:tc>
                  <a:txBody>
                    <a:bodyPr/>
                    <a:lstStyle/>
                    <a:p>
                      <a:pPr algn="ctr">
                        <a:spcAft>
                          <a:spcPts val="600"/>
                        </a:spcAft>
                      </a:pPr>
                      <a:r>
                        <a:rPr lang="tr-TR" sz="1200">
                          <a:effectLst/>
                        </a:rPr>
                        <a:t>PÖA 7</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Yeterli düzeyde dil becerisine sahip olarak ülkesindeki ve dünyadaki arkeolojik araştırmaları takip edebilen ve bu çalışmalara aktif olarak katılabilen sahip olan çağdaş arkeologlar yetiştirmek</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94201692"/>
                  </a:ext>
                </a:extLst>
              </a:tr>
              <a:tr h="500144">
                <a:tc>
                  <a:txBody>
                    <a:bodyPr/>
                    <a:lstStyle/>
                    <a:p>
                      <a:pPr algn="ctr">
                        <a:spcAft>
                          <a:spcPts val="600"/>
                        </a:spcAft>
                      </a:pPr>
                      <a:r>
                        <a:rPr lang="tr-TR" sz="1200">
                          <a:effectLst/>
                        </a:rPr>
                        <a:t>PÖA 8</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dirty="0">
                          <a:effectLst/>
                        </a:rPr>
                        <a:t>Ortak kültürel mirasın korunması konusunda bilince ve temel bilgiye sahip olan çağdaş arkeologlar yetiştirmek</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5852584"/>
                  </a:ext>
                </a:extLst>
              </a:tr>
            </a:tbl>
          </a:graphicData>
        </a:graphic>
      </p:graphicFrame>
    </p:spTree>
    <p:extLst>
      <p:ext uri="{BB962C8B-B14F-4D97-AF65-F5344CB8AC3E}">
        <p14:creationId xmlns:p14="http://schemas.microsoft.com/office/powerpoint/2010/main" val="2363605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rotWithShape="1">
          <a:blip r:embed="rId2"/>
          <a:srcRect l="24236" t="22099" r="23195" b="12963"/>
          <a:stretch/>
        </p:blipFill>
        <p:spPr>
          <a:xfrm>
            <a:off x="2463800" y="736600"/>
            <a:ext cx="7912100" cy="5497708"/>
          </a:xfrm>
          <a:prstGeom prst="rect">
            <a:avLst/>
          </a:prstGeom>
        </p:spPr>
      </p:pic>
    </p:spTree>
    <p:extLst>
      <p:ext uri="{BB962C8B-B14F-4D97-AF65-F5344CB8AC3E}">
        <p14:creationId xmlns:p14="http://schemas.microsoft.com/office/powerpoint/2010/main" val="362928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srcRect l="15860" t="19246" r="15430" b="8765"/>
          <a:stretch/>
        </p:blipFill>
        <p:spPr>
          <a:xfrm>
            <a:off x="2387600" y="532172"/>
            <a:ext cx="9144000" cy="5388854"/>
          </a:xfrm>
          <a:prstGeom prst="rect">
            <a:avLst/>
          </a:prstGeom>
        </p:spPr>
      </p:pic>
    </p:spTree>
    <p:extLst>
      <p:ext uri="{BB962C8B-B14F-4D97-AF65-F5344CB8AC3E}">
        <p14:creationId xmlns:p14="http://schemas.microsoft.com/office/powerpoint/2010/main" val="35305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699908490"/>
              </p:ext>
            </p:extLst>
          </p:nvPr>
        </p:nvGraphicFramePr>
        <p:xfrm>
          <a:off x="1416609" y="702275"/>
          <a:ext cx="10680657" cy="5608858"/>
        </p:xfrm>
        <a:graphic>
          <a:graphicData uri="http://schemas.openxmlformats.org/drawingml/2006/table">
            <a:tbl>
              <a:tblPr firstRow="1" firstCol="1" bandRow="1">
                <a:tableStyleId>{5C22544A-7EE6-4342-B048-85BDC9FD1C3A}</a:tableStyleId>
              </a:tblPr>
              <a:tblGrid>
                <a:gridCol w="914623">
                  <a:extLst>
                    <a:ext uri="{9D8B030D-6E8A-4147-A177-3AD203B41FA5}">
                      <a16:colId xmlns:a16="http://schemas.microsoft.com/office/drawing/2014/main" val="4175765439"/>
                    </a:ext>
                  </a:extLst>
                </a:gridCol>
                <a:gridCol w="908043">
                  <a:extLst>
                    <a:ext uri="{9D8B030D-6E8A-4147-A177-3AD203B41FA5}">
                      <a16:colId xmlns:a16="http://schemas.microsoft.com/office/drawing/2014/main" val="3606549406"/>
                    </a:ext>
                  </a:extLst>
                </a:gridCol>
                <a:gridCol w="1077350">
                  <a:extLst>
                    <a:ext uri="{9D8B030D-6E8A-4147-A177-3AD203B41FA5}">
                      <a16:colId xmlns:a16="http://schemas.microsoft.com/office/drawing/2014/main" val="165951581"/>
                    </a:ext>
                  </a:extLst>
                </a:gridCol>
                <a:gridCol w="1740241">
                  <a:extLst>
                    <a:ext uri="{9D8B030D-6E8A-4147-A177-3AD203B41FA5}">
                      <a16:colId xmlns:a16="http://schemas.microsoft.com/office/drawing/2014/main" val="2384768110"/>
                    </a:ext>
                  </a:extLst>
                </a:gridCol>
                <a:gridCol w="1740241">
                  <a:extLst>
                    <a:ext uri="{9D8B030D-6E8A-4147-A177-3AD203B41FA5}">
                      <a16:colId xmlns:a16="http://schemas.microsoft.com/office/drawing/2014/main" val="1932145805"/>
                    </a:ext>
                  </a:extLst>
                </a:gridCol>
                <a:gridCol w="828326">
                  <a:extLst>
                    <a:ext uri="{9D8B030D-6E8A-4147-A177-3AD203B41FA5}">
                      <a16:colId xmlns:a16="http://schemas.microsoft.com/office/drawing/2014/main" val="4058031619"/>
                    </a:ext>
                  </a:extLst>
                </a:gridCol>
                <a:gridCol w="745901">
                  <a:extLst>
                    <a:ext uri="{9D8B030D-6E8A-4147-A177-3AD203B41FA5}">
                      <a16:colId xmlns:a16="http://schemas.microsoft.com/office/drawing/2014/main" val="1674512642"/>
                    </a:ext>
                  </a:extLst>
                </a:gridCol>
                <a:gridCol w="911333">
                  <a:extLst>
                    <a:ext uri="{9D8B030D-6E8A-4147-A177-3AD203B41FA5}">
                      <a16:colId xmlns:a16="http://schemas.microsoft.com/office/drawing/2014/main" val="743948002"/>
                    </a:ext>
                  </a:extLst>
                </a:gridCol>
                <a:gridCol w="911333">
                  <a:extLst>
                    <a:ext uri="{9D8B030D-6E8A-4147-A177-3AD203B41FA5}">
                      <a16:colId xmlns:a16="http://schemas.microsoft.com/office/drawing/2014/main" val="781959458"/>
                    </a:ext>
                  </a:extLst>
                </a:gridCol>
                <a:gridCol w="131841">
                  <a:extLst>
                    <a:ext uri="{9D8B030D-6E8A-4147-A177-3AD203B41FA5}">
                      <a16:colId xmlns:a16="http://schemas.microsoft.com/office/drawing/2014/main" val="1480200615"/>
                    </a:ext>
                  </a:extLst>
                </a:gridCol>
                <a:gridCol w="771425">
                  <a:extLst>
                    <a:ext uri="{9D8B030D-6E8A-4147-A177-3AD203B41FA5}">
                      <a16:colId xmlns:a16="http://schemas.microsoft.com/office/drawing/2014/main" val="3169555983"/>
                    </a:ext>
                  </a:extLst>
                </a:gridCol>
              </a:tblGrid>
              <a:tr h="124475">
                <a:tc gridSpan="10">
                  <a:txBody>
                    <a:bodyPr/>
                    <a:lstStyle/>
                    <a:p>
                      <a:pPr algn="ctr">
                        <a:spcAft>
                          <a:spcPts val="0"/>
                        </a:spcAft>
                        <a:tabLst>
                          <a:tab pos="533400" algn="l"/>
                          <a:tab pos="1247775" algn="l"/>
                          <a:tab pos="3314700" algn="ctr"/>
                        </a:tabLst>
                      </a:pPr>
                      <a:r>
                        <a:rPr lang="tr-TR" sz="1200" dirty="0">
                          <a:effectLst/>
                        </a:rPr>
                        <a:t>DERSLERİN PROGRAM ÖĞRETİM AMAÇLARINA KATKI DÜZEYİ</a:t>
                      </a:r>
                    </a:p>
                    <a:p>
                      <a:pPr algn="ctr">
                        <a:spcAft>
                          <a:spcPts val="0"/>
                        </a:spcAft>
                        <a:tabLst>
                          <a:tab pos="533400" algn="l"/>
                          <a:tab pos="1247775" algn="l"/>
                          <a:tab pos="3314700" algn="ctr"/>
                        </a:tabLst>
                      </a:pPr>
                      <a:r>
                        <a:rPr lang="tr-TR" sz="1100" dirty="0">
                          <a:effectLst/>
                        </a:rPr>
                        <a:t> </a:t>
                      </a:r>
                      <a:endParaRPr lang="tr-TR" sz="1100" dirty="0">
                        <a:effectLst/>
                        <a:latin typeface="Times New Roman" panose="02020603050405020304" pitchFamily="18" charset="0"/>
                        <a:ea typeface="Times New Roman" panose="02020603050405020304" pitchFamily="18" charset="0"/>
                      </a:endParaRPr>
                    </a:p>
                  </a:txBody>
                  <a:tcPr marL="23339" marR="23339"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31200009"/>
                  </a:ext>
                </a:extLst>
              </a:tr>
              <a:tr h="575698">
                <a:tc gridSpan="10">
                  <a:txBody>
                    <a:bodyPr/>
                    <a:lstStyle/>
                    <a:p>
                      <a:pPr algn="just">
                        <a:spcAft>
                          <a:spcPts val="0"/>
                        </a:spcAft>
                      </a:pPr>
                      <a:endParaRPr lang="tr-TR" sz="1100" dirty="0">
                        <a:effectLst/>
                      </a:endParaRPr>
                    </a:p>
                    <a:p>
                      <a:r>
                        <a:rPr lang="tr-TR" sz="1100" dirty="0" smtClean="0">
                          <a:effectLst/>
                        </a:rPr>
                        <a:t>KATKI </a:t>
                      </a:r>
                      <a:r>
                        <a:rPr lang="tr-TR" sz="1100" dirty="0">
                          <a:effectLst/>
                        </a:rPr>
                        <a:t>DÜZEYİ:  </a:t>
                      </a:r>
                      <a:endParaRPr lang="tr-TR" sz="1100" dirty="0">
                        <a:effectLst/>
                        <a:latin typeface="Times New Roman" panose="02020603050405020304" pitchFamily="18" charset="0"/>
                      </a:endParaRPr>
                    </a:p>
                  </a:txBody>
                  <a:tcPr marL="23339" marR="23339"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51881489"/>
                  </a:ext>
                </a:extLst>
              </a:tr>
              <a:tr h="186713">
                <a:tc rowSpan="2">
                  <a:txBody>
                    <a:bodyPr/>
                    <a:lstStyle/>
                    <a:p>
                      <a:pPr marL="71755" marR="71755" algn="ctr">
                        <a:spcAft>
                          <a:spcPts val="0"/>
                        </a:spcAft>
                      </a:pPr>
                      <a:r>
                        <a:rPr lang="tr-TR" sz="1100">
                          <a:effectLst/>
                        </a:rPr>
                        <a:t>DERSİN KODU</a:t>
                      </a:r>
                    </a:p>
                    <a:p>
                      <a:pPr marL="71755" marR="71755" algn="l">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23339" marR="23339" marT="0" marB="0" vert="vert270"/>
                </a:tc>
                <a:tc rowSpan="2">
                  <a:txBody>
                    <a:bodyPr/>
                    <a:lstStyle/>
                    <a:p>
                      <a:pPr marL="71755" marR="71755" algn="ctr">
                        <a:spcAft>
                          <a:spcPts val="0"/>
                        </a:spcAft>
                      </a:pPr>
                      <a:r>
                        <a:rPr lang="tr-TR" sz="1100">
                          <a:effectLst/>
                        </a:rPr>
                        <a:t> </a:t>
                      </a:r>
                    </a:p>
                    <a:p>
                      <a:pPr marL="71755" marR="71755" algn="ctr">
                        <a:spcAft>
                          <a:spcPts val="0"/>
                        </a:spcAft>
                      </a:pPr>
                      <a:r>
                        <a:rPr lang="tr-TR" sz="1100">
                          <a:effectLst/>
                        </a:rPr>
                        <a:t>DERSİN ADI</a:t>
                      </a:r>
                    </a:p>
                    <a:p>
                      <a:pPr marL="71755" marR="71755" algn="just">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23339" marR="23339" marT="0" marB="0" vert="vert270"/>
                </a:tc>
                <a:tc>
                  <a:txBody>
                    <a:bodyPr/>
                    <a:lstStyle/>
                    <a:p>
                      <a:pPr algn="ctr">
                        <a:spcAft>
                          <a:spcPts val="0"/>
                        </a:spcAft>
                      </a:pPr>
                      <a:r>
                        <a:rPr lang="tr-TR" sz="1100">
                          <a:effectLst/>
                        </a:rPr>
                        <a:t>PÖA 1</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ctr">
                        <a:spcAft>
                          <a:spcPts val="0"/>
                        </a:spcAft>
                      </a:pPr>
                      <a:r>
                        <a:rPr lang="tr-TR" sz="1100">
                          <a:effectLst/>
                        </a:rPr>
                        <a:t>PÖA 2</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ctr">
                        <a:spcAft>
                          <a:spcPts val="0"/>
                        </a:spcAft>
                      </a:pPr>
                      <a:r>
                        <a:rPr lang="tr-TR" sz="1100">
                          <a:effectLst/>
                        </a:rPr>
                        <a:t>PÖA 3</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ctr">
                        <a:spcAft>
                          <a:spcPts val="0"/>
                        </a:spcAft>
                      </a:pPr>
                      <a:r>
                        <a:rPr lang="tr-TR" sz="1100">
                          <a:effectLst/>
                        </a:rPr>
                        <a:t>PÖA 4</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ctr">
                        <a:spcAft>
                          <a:spcPts val="0"/>
                        </a:spcAft>
                      </a:pPr>
                      <a:r>
                        <a:rPr lang="tr-TR" sz="1100">
                          <a:effectLst/>
                        </a:rPr>
                        <a:t>PÖA 5</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ctr">
                        <a:spcAft>
                          <a:spcPts val="0"/>
                        </a:spcAft>
                      </a:pPr>
                      <a:r>
                        <a:rPr lang="tr-TR" sz="1100">
                          <a:effectLst/>
                        </a:rPr>
                        <a:t>PÖA 6</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ctr">
                        <a:spcAft>
                          <a:spcPts val="0"/>
                        </a:spcAft>
                      </a:pPr>
                      <a:r>
                        <a:rPr lang="tr-TR" sz="1100">
                          <a:effectLst/>
                        </a:rPr>
                        <a:t>PÖA 7</a:t>
                      </a:r>
                      <a:endParaRPr lang="tr-TR" sz="1100">
                        <a:effectLst/>
                        <a:latin typeface="Times New Roman" panose="02020603050405020304" pitchFamily="18" charset="0"/>
                        <a:ea typeface="Times New Roman" panose="02020603050405020304" pitchFamily="18" charset="0"/>
                      </a:endParaRPr>
                    </a:p>
                  </a:txBody>
                  <a:tcPr marL="23339" marR="23339" marT="0" marB="0"/>
                </a:tc>
                <a:tc gridSpan="2">
                  <a:txBody>
                    <a:bodyPr/>
                    <a:lstStyle/>
                    <a:p>
                      <a:pPr algn="ctr">
                        <a:spcAft>
                          <a:spcPts val="0"/>
                        </a:spcAft>
                      </a:pPr>
                      <a:r>
                        <a:rPr lang="tr-TR" sz="1100">
                          <a:effectLst/>
                        </a:rPr>
                        <a:t>PÖA 8</a:t>
                      </a:r>
                      <a:endParaRPr lang="tr-TR" sz="1100">
                        <a:effectLst/>
                        <a:latin typeface="Times New Roman" panose="02020603050405020304" pitchFamily="18" charset="0"/>
                        <a:ea typeface="Times New Roman" panose="02020603050405020304" pitchFamily="18" charset="0"/>
                      </a:endParaRPr>
                    </a:p>
                  </a:txBody>
                  <a:tcPr marL="23339" marR="23339" marT="0" marB="0"/>
                </a:tc>
                <a:tc hMerge="1">
                  <a:txBody>
                    <a:bodyPr/>
                    <a:lstStyle/>
                    <a:p>
                      <a:endParaRPr lang="tr-TR"/>
                    </a:p>
                  </a:txBody>
                  <a:tcPr/>
                </a:tc>
                <a:extLst>
                  <a:ext uri="{0D108BD9-81ED-4DB2-BD59-A6C34878D82A}">
                    <a16:rowId xmlns:a16="http://schemas.microsoft.com/office/drawing/2014/main" val="831672484"/>
                  </a:ext>
                </a:extLst>
              </a:tr>
              <a:tr h="3154807">
                <a:tc vMerge="1">
                  <a:txBody>
                    <a:bodyPr/>
                    <a:lstStyle/>
                    <a:p>
                      <a:endParaRPr lang="tr-TR"/>
                    </a:p>
                  </a:txBody>
                  <a:tcPr/>
                </a:tc>
                <a:tc vMerge="1">
                  <a:txBody>
                    <a:bodyPr/>
                    <a:lstStyle/>
                    <a:p>
                      <a:endParaRPr lang="tr-TR"/>
                    </a:p>
                  </a:txBody>
                  <a:tcPr/>
                </a:tc>
                <a:tc>
                  <a:txBody>
                    <a:bodyPr/>
                    <a:lstStyle/>
                    <a:p>
                      <a:pPr algn="l">
                        <a:spcAft>
                          <a:spcPts val="0"/>
                        </a:spcAft>
                      </a:pPr>
                      <a:r>
                        <a:rPr lang="tr-TR" sz="1100" dirty="0">
                          <a:effectLst/>
                        </a:rPr>
                        <a:t>Arkeoloji ve Kültür Varlıkları ile ilgili her alanda kuramsal ve uygulamalı (kazı projeleri ve laboratuvar çalışmaları) hizmet verebilecek bilgi, beceri ve tutumlarla donatılmış</a:t>
                      </a:r>
                      <a:endParaRPr lang="tr-TR" sz="1100" dirty="0">
                        <a:effectLst/>
                        <a:latin typeface="Times New Roman" panose="02020603050405020304" pitchFamily="18" charset="0"/>
                        <a:ea typeface="Times New Roman" panose="02020603050405020304" pitchFamily="18" charset="0"/>
                      </a:endParaRPr>
                    </a:p>
                  </a:txBody>
                  <a:tcPr marL="23339" marR="23339" marT="0" marB="0"/>
                </a:tc>
                <a:tc>
                  <a:txBody>
                    <a:bodyPr/>
                    <a:lstStyle/>
                    <a:p>
                      <a:pPr algn="l">
                        <a:spcAft>
                          <a:spcPts val="0"/>
                        </a:spcAft>
                      </a:pPr>
                      <a:r>
                        <a:rPr lang="tr-TR" sz="1100" dirty="0">
                          <a:effectLst/>
                        </a:rPr>
                        <a:t>Lisans eğitimi boyunca arkeolojik materyallerin tarihlendirilmesi ve stil özelliklerinin tanımlanması konusunda yüksek düzeyde uzmanlaşma becerisi</a:t>
                      </a:r>
                      <a:endParaRPr lang="tr-TR" sz="1100" dirty="0">
                        <a:effectLst/>
                        <a:latin typeface="Times New Roman" panose="02020603050405020304" pitchFamily="18" charset="0"/>
                        <a:ea typeface="Times New Roman" panose="02020603050405020304" pitchFamily="18" charset="0"/>
                      </a:endParaRPr>
                    </a:p>
                  </a:txBody>
                  <a:tcPr marL="23339" marR="23339" marT="0" marB="0"/>
                </a:tc>
                <a:tc>
                  <a:txBody>
                    <a:bodyPr/>
                    <a:lstStyle/>
                    <a:p>
                      <a:pPr algn="l">
                        <a:spcAft>
                          <a:spcPts val="0"/>
                        </a:spcAft>
                      </a:pPr>
                      <a:r>
                        <a:rPr lang="tr-TR" sz="1100">
                          <a:effectLst/>
                        </a:rPr>
                        <a:t>Arazi ve laboratuvar çalışmalarında tespit edilen materyallerin kaydı, fotoğraflanması, çizimi ve uzamsal analizleri ile ilişkili olarak yüksek teknolojik bilgi gerektiren alet (total station, GPS Coarse, LIDAR, JeoRadar ve bilgisayar programlarının (CBS programları ve ileri düzey kayıt ve istatistik programları) kullanma becerisi</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l">
                        <a:spcAft>
                          <a:spcPts val="0"/>
                        </a:spcAft>
                      </a:pPr>
                      <a:r>
                        <a:rPr lang="tr-TR" sz="1100">
                          <a:effectLst/>
                        </a:rPr>
                        <a:t>Kazı ve Yüzey Araştırmaları çalışmalarında ekip içinde görev alabilme ve ulusal ve uluslararası proje geliştirebilme becerisi  </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l">
                        <a:spcAft>
                          <a:spcPts val="0"/>
                        </a:spcAft>
                      </a:pPr>
                      <a:r>
                        <a:rPr lang="tr-TR" sz="1100">
                          <a:effectLst/>
                        </a:rPr>
                        <a:t>Etik değerleri özümseme</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l">
                        <a:spcAft>
                          <a:spcPts val="0"/>
                        </a:spcAft>
                      </a:pPr>
                      <a:r>
                        <a:rPr lang="tr-TR" sz="1100">
                          <a:effectLst/>
                        </a:rPr>
                        <a:t>Hayat boyu öğrenmenin önemini benimseme</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l">
                        <a:spcAft>
                          <a:spcPts val="0"/>
                        </a:spcAft>
                      </a:pPr>
                      <a:r>
                        <a:rPr lang="tr-TR" sz="1100">
                          <a:effectLst/>
                        </a:rPr>
                        <a:t>Yeterli düzeyde dil becerisine sahip olarak ülkesindeki ve dünyadaki arkeolojik araştırmaları takip edebilen ve bu çalışmalara aktif olarak katılabilme</a:t>
                      </a:r>
                      <a:endParaRPr lang="tr-TR" sz="1100">
                        <a:effectLst/>
                        <a:latin typeface="Times New Roman" panose="02020603050405020304" pitchFamily="18" charset="0"/>
                        <a:ea typeface="Times New Roman" panose="02020603050405020304" pitchFamily="18" charset="0"/>
                      </a:endParaRPr>
                    </a:p>
                  </a:txBody>
                  <a:tcPr marL="23339" marR="23339" marT="0" marB="0"/>
                </a:tc>
                <a:tc gridSpan="2">
                  <a:txBody>
                    <a:bodyPr/>
                    <a:lstStyle/>
                    <a:p>
                      <a:pPr algn="l">
                        <a:spcAft>
                          <a:spcPts val="0"/>
                        </a:spcAft>
                      </a:pPr>
                      <a:r>
                        <a:rPr lang="tr-TR" sz="1100" dirty="0">
                          <a:effectLst/>
                        </a:rPr>
                        <a:t>Ortak kültürel mirasın korunması konusunda bilince ve temel bilgiye sahip </a:t>
                      </a:r>
                      <a:r>
                        <a:rPr lang="tr-TR" sz="1100" dirty="0" smtClean="0">
                          <a:effectLst/>
                        </a:rPr>
                        <a:t>olma                      </a:t>
                      </a:r>
                      <a:endParaRPr lang="tr-TR" sz="1100" dirty="0">
                        <a:effectLst/>
                        <a:latin typeface="Times New Roman" panose="02020603050405020304" pitchFamily="18" charset="0"/>
                        <a:ea typeface="Times New Roman" panose="02020603050405020304" pitchFamily="18" charset="0"/>
                      </a:endParaRPr>
                    </a:p>
                  </a:txBody>
                  <a:tcPr marL="23339" marR="23339" marT="0" marB="0"/>
                </a:tc>
                <a:tc hMerge="1">
                  <a:txBody>
                    <a:bodyPr/>
                    <a:lstStyle/>
                    <a:p>
                      <a:endParaRPr lang="tr-TR"/>
                    </a:p>
                  </a:txBody>
                  <a:tcPr/>
                </a:tc>
                <a:extLst>
                  <a:ext uri="{0D108BD9-81ED-4DB2-BD59-A6C34878D82A}">
                    <a16:rowId xmlns:a16="http://schemas.microsoft.com/office/drawing/2014/main" val="912067154"/>
                  </a:ext>
                </a:extLst>
              </a:tr>
              <a:tr h="264726">
                <a:tc>
                  <a:txBody>
                    <a:bodyPr/>
                    <a:lstStyle/>
                    <a:p>
                      <a:pPr marL="71755" marR="71755" algn="l">
                        <a:spcAft>
                          <a:spcPts val="0"/>
                        </a:spcAft>
                      </a:pPr>
                      <a:r>
                        <a:rPr lang="tr-TR" sz="1100">
                          <a:effectLst/>
                        </a:rPr>
                        <a:t>7150001272013</a:t>
                      </a:r>
                      <a:endParaRPr lang="tr-TR" sz="1100">
                        <a:effectLst/>
                        <a:latin typeface="Times New Roman" panose="02020603050405020304" pitchFamily="18" charset="0"/>
                        <a:ea typeface="Times New Roman" panose="02020603050405020304" pitchFamily="18" charset="0"/>
                      </a:endParaRPr>
                    </a:p>
                  </a:txBody>
                  <a:tcPr marL="23339" marR="23339" marT="0" marB="0" vert="vert270" anchor="ctr"/>
                </a:tc>
                <a:tc>
                  <a:txBody>
                    <a:bodyPr/>
                    <a:lstStyle/>
                    <a:p>
                      <a:pPr algn="l">
                        <a:spcAft>
                          <a:spcPts val="0"/>
                        </a:spcAft>
                      </a:pPr>
                      <a:r>
                        <a:rPr lang="tr-TR" sz="1100">
                          <a:effectLst/>
                        </a:rPr>
                        <a:t>ÖNASYA ARKEOLOJİSİNE GİRİŞ</a:t>
                      </a:r>
                    </a:p>
                    <a:p>
                      <a:pPr algn="l">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23339" marR="23339" marT="0" marB="0" anchor="ctr"/>
                </a:tc>
                <a:tc>
                  <a:txBody>
                    <a:bodyPr/>
                    <a:lstStyle/>
                    <a:p>
                      <a:pPr algn="just">
                        <a:spcAft>
                          <a:spcPts val="0"/>
                        </a:spcAft>
                      </a:pPr>
                      <a:r>
                        <a:rPr lang="tr-TR" sz="1100">
                          <a:effectLst/>
                        </a:rPr>
                        <a:t>5</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3</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3</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4</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4</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3</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3</a:t>
                      </a:r>
                      <a:endParaRPr lang="tr-TR" sz="1100">
                        <a:effectLst/>
                        <a:latin typeface="Times New Roman" panose="02020603050405020304" pitchFamily="18" charset="0"/>
                        <a:ea typeface="Times New Roman" panose="02020603050405020304" pitchFamily="18" charset="0"/>
                      </a:endParaRPr>
                    </a:p>
                  </a:txBody>
                  <a:tcPr marL="23339" marR="23339" marT="0" marB="0"/>
                </a:tc>
                <a:tc gridSpan="2">
                  <a:txBody>
                    <a:bodyPr/>
                    <a:lstStyle/>
                    <a:p>
                      <a:pPr algn="just">
                        <a:spcAft>
                          <a:spcPts val="0"/>
                        </a:spcAft>
                      </a:pPr>
                      <a:r>
                        <a:rPr lang="tr-TR" sz="1100">
                          <a:effectLst/>
                        </a:rPr>
                        <a:t>4</a:t>
                      </a:r>
                      <a:endParaRPr lang="tr-TR" sz="1100">
                        <a:effectLst/>
                        <a:latin typeface="Times New Roman" panose="02020603050405020304" pitchFamily="18" charset="0"/>
                        <a:ea typeface="Times New Roman" panose="02020603050405020304" pitchFamily="18" charset="0"/>
                      </a:endParaRPr>
                    </a:p>
                  </a:txBody>
                  <a:tcPr marL="23339" marR="23339" marT="0" marB="0"/>
                </a:tc>
                <a:tc hMerge="1">
                  <a:txBody>
                    <a:bodyPr/>
                    <a:lstStyle/>
                    <a:p>
                      <a:endParaRPr lang="tr-TR"/>
                    </a:p>
                  </a:txBody>
                  <a:tcPr/>
                </a:tc>
                <a:extLst>
                  <a:ext uri="{0D108BD9-81ED-4DB2-BD59-A6C34878D82A}">
                    <a16:rowId xmlns:a16="http://schemas.microsoft.com/office/drawing/2014/main" val="298421770"/>
                  </a:ext>
                </a:extLst>
              </a:tr>
              <a:tr h="271425">
                <a:tc>
                  <a:txBody>
                    <a:bodyPr/>
                    <a:lstStyle/>
                    <a:p>
                      <a:pPr marL="71755" marR="71755" algn="l">
                        <a:spcAft>
                          <a:spcPts val="0"/>
                        </a:spcAft>
                      </a:pPr>
                      <a:r>
                        <a:rPr lang="tr-TR" sz="1100">
                          <a:effectLst/>
                        </a:rPr>
                        <a:t>7150001292013</a:t>
                      </a:r>
                      <a:endParaRPr lang="tr-TR" sz="1100">
                        <a:effectLst/>
                        <a:latin typeface="Times New Roman" panose="02020603050405020304" pitchFamily="18" charset="0"/>
                        <a:ea typeface="Times New Roman" panose="02020603050405020304" pitchFamily="18" charset="0"/>
                      </a:endParaRPr>
                    </a:p>
                  </a:txBody>
                  <a:tcPr marL="23339" marR="23339" marT="0" marB="0" vert="vert270" anchor="ctr"/>
                </a:tc>
                <a:tc>
                  <a:txBody>
                    <a:bodyPr/>
                    <a:lstStyle/>
                    <a:p>
                      <a:pPr algn="l">
                        <a:spcAft>
                          <a:spcPts val="0"/>
                        </a:spcAft>
                      </a:pPr>
                      <a:r>
                        <a:rPr lang="tr-TR" sz="1100">
                          <a:effectLst/>
                        </a:rPr>
                        <a:t>ARKEOLOJİK ÇİZİM-KERAMİK</a:t>
                      </a:r>
                    </a:p>
                    <a:p>
                      <a:pPr algn="l">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23339" marR="23339" marT="0" marB="0" anchor="ctr"/>
                </a:tc>
                <a:tc>
                  <a:txBody>
                    <a:bodyPr/>
                    <a:lstStyle/>
                    <a:p>
                      <a:pPr algn="just">
                        <a:spcAft>
                          <a:spcPts val="0"/>
                        </a:spcAft>
                      </a:pPr>
                      <a:r>
                        <a:rPr lang="tr-TR" sz="1100">
                          <a:effectLst/>
                        </a:rPr>
                        <a:t>3</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5</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5</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3</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4</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23339" marR="23339" marT="0" marB="0"/>
                </a:tc>
                <a:tc>
                  <a:txBody>
                    <a:bodyPr/>
                    <a:lstStyle/>
                    <a:p>
                      <a:pPr algn="just">
                        <a:spcAft>
                          <a:spcPts val="0"/>
                        </a:spcAft>
                      </a:pPr>
                      <a:r>
                        <a:rPr lang="tr-TR" sz="1100">
                          <a:effectLst/>
                        </a:rPr>
                        <a:t> </a:t>
                      </a:r>
                      <a:endParaRPr lang="tr-TR" sz="1100">
                        <a:effectLst/>
                        <a:latin typeface="Times New Roman" panose="02020603050405020304" pitchFamily="18" charset="0"/>
                        <a:ea typeface="Times New Roman" panose="02020603050405020304" pitchFamily="18" charset="0"/>
                      </a:endParaRPr>
                    </a:p>
                  </a:txBody>
                  <a:tcPr marL="23339" marR="23339" marT="0" marB="0"/>
                </a:tc>
                <a:tc gridSpan="2">
                  <a:txBody>
                    <a:bodyPr/>
                    <a:lstStyle/>
                    <a:p>
                      <a:pPr algn="just">
                        <a:spcAft>
                          <a:spcPts val="0"/>
                        </a:spcAft>
                      </a:pPr>
                      <a:r>
                        <a:rPr lang="tr-TR" sz="1100" dirty="0">
                          <a:effectLst/>
                        </a:rPr>
                        <a:t> </a:t>
                      </a:r>
                      <a:endParaRPr lang="tr-TR" sz="1100" dirty="0">
                        <a:effectLst/>
                        <a:latin typeface="Times New Roman" panose="02020603050405020304" pitchFamily="18" charset="0"/>
                        <a:ea typeface="Times New Roman" panose="02020603050405020304" pitchFamily="18" charset="0"/>
                      </a:endParaRPr>
                    </a:p>
                  </a:txBody>
                  <a:tcPr marL="23339" marR="23339" marT="0" marB="0"/>
                </a:tc>
                <a:tc hMerge="1">
                  <a:txBody>
                    <a:bodyPr/>
                    <a:lstStyle/>
                    <a:p>
                      <a:endParaRPr lang="tr-TR"/>
                    </a:p>
                  </a:txBody>
                  <a:tcPr/>
                </a:tc>
                <a:extLst>
                  <a:ext uri="{0D108BD9-81ED-4DB2-BD59-A6C34878D82A}">
                    <a16:rowId xmlns:a16="http://schemas.microsoft.com/office/drawing/2014/main" val="3204667356"/>
                  </a:ext>
                </a:extLst>
              </a:tr>
            </a:tbl>
          </a:graphicData>
        </a:graphic>
      </p:graphicFrame>
      <p:sp>
        <p:nvSpPr>
          <p:cNvPr id="5" name="Metin Kutusu 47"/>
          <p:cNvSpPr txBox="1"/>
          <p:nvPr/>
        </p:nvSpPr>
        <p:spPr>
          <a:xfrm>
            <a:off x="2510395" y="1153340"/>
            <a:ext cx="781050" cy="352425"/>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endParaRPr>
          </a:p>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Çok Düşük</a:t>
            </a:r>
            <a:endParaRPr lang="tr-TR" sz="1200">
              <a:effectLst/>
              <a:latin typeface="Times New Roman" panose="02020603050405020304" pitchFamily="18" charset="0"/>
              <a:ea typeface="Times New Roman" panose="02020603050405020304" pitchFamily="18" charset="0"/>
            </a:endParaRPr>
          </a:p>
        </p:txBody>
      </p:sp>
      <p:sp>
        <p:nvSpPr>
          <p:cNvPr id="6" name="Metin Kutusu 49"/>
          <p:cNvSpPr txBox="1"/>
          <p:nvPr/>
        </p:nvSpPr>
        <p:spPr>
          <a:xfrm>
            <a:off x="3408920" y="1164452"/>
            <a:ext cx="781050" cy="34290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endParaRPr>
          </a:p>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 Düşük</a:t>
            </a:r>
            <a:endParaRPr lang="tr-TR" sz="1200">
              <a:effectLst/>
              <a:latin typeface="Times New Roman" panose="02020603050405020304" pitchFamily="18" charset="0"/>
              <a:ea typeface="Times New Roman" panose="02020603050405020304" pitchFamily="18" charset="0"/>
            </a:endParaRPr>
          </a:p>
        </p:txBody>
      </p:sp>
      <p:sp>
        <p:nvSpPr>
          <p:cNvPr id="7" name="Metin Kutusu 48"/>
          <p:cNvSpPr txBox="1"/>
          <p:nvPr/>
        </p:nvSpPr>
        <p:spPr>
          <a:xfrm>
            <a:off x="5228195" y="1164452"/>
            <a:ext cx="781050" cy="34290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endParaRPr>
          </a:p>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 Yüksek</a:t>
            </a:r>
            <a:endParaRPr lang="tr-TR" sz="1200">
              <a:effectLst/>
              <a:latin typeface="Times New Roman" panose="02020603050405020304" pitchFamily="18" charset="0"/>
              <a:ea typeface="Times New Roman" panose="02020603050405020304" pitchFamily="18" charset="0"/>
            </a:endParaRPr>
          </a:p>
        </p:txBody>
      </p:sp>
      <p:sp>
        <p:nvSpPr>
          <p:cNvPr id="8" name="Metin Kutusu 45"/>
          <p:cNvSpPr txBox="1"/>
          <p:nvPr/>
        </p:nvSpPr>
        <p:spPr>
          <a:xfrm>
            <a:off x="4293158" y="1161277"/>
            <a:ext cx="781050" cy="34290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endParaRPr>
          </a:p>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 Orta</a:t>
            </a:r>
            <a:endParaRPr lang="tr-TR" sz="1200">
              <a:effectLst/>
              <a:latin typeface="Times New Roman" panose="02020603050405020304" pitchFamily="18" charset="0"/>
              <a:ea typeface="Times New Roman" panose="02020603050405020304" pitchFamily="18" charset="0"/>
            </a:endParaRPr>
          </a:p>
        </p:txBody>
      </p:sp>
      <p:sp>
        <p:nvSpPr>
          <p:cNvPr id="9" name="Metin Kutusu 46"/>
          <p:cNvSpPr txBox="1"/>
          <p:nvPr/>
        </p:nvSpPr>
        <p:spPr>
          <a:xfrm>
            <a:off x="6166408" y="1161277"/>
            <a:ext cx="781050" cy="34290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5</a:t>
            </a:r>
            <a:endParaRPr lang="tr-TR" sz="1200">
              <a:effectLst/>
              <a:latin typeface="Times New Roman" panose="02020603050405020304" pitchFamily="18" charset="0"/>
              <a:ea typeface="Times New Roman" panose="02020603050405020304" pitchFamily="18" charset="0"/>
            </a:endParaRPr>
          </a:p>
          <a:p>
            <a:pPr algn="ctr">
              <a:spcAft>
                <a:spcPts val="0"/>
              </a:spcAft>
            </a:pPr>
            <a:r>
              <a:rPr lang="tr-TR" sz="900">
                <a:solidFill>
                  <a:srgbClr val="000000"/>
                </a:solidFill>
                <a:effectLst/>
                <a:latin typeface="Times New Roman" panose="02020603050405020304" pitchFamily="18" charset="0"/>
                <a:ea typeface="Times New Roman" panose="02020603050405020304" pitchFamily="18" charset="0"/>
              </a:rPr>
              <a:t>Çok Yüksek</a:t>
            </a:r>
            <a:endParaRPr lang="tr-TR"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723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963068990"/>
              </p:ext>
            </p:extLst>
          </p:nvPr>
        </p:nvGraphicFramePr>
        <p:xfrm>
          <a:off x="2424023" y="146649"/>
          <a:ext cx="7073660" cy="6383547"/>
        </p:xfrm>
        <a:graphic>
          <a:graphicData uri="http://schemas.openxmlformats.org/drawingml/2006/table">
            <a:tbl>
              <a:tblPr firstRow="1" firstCol="1" bandRow="1">
                <a:tableStyleId>{5C22544A-7EE6-4342-B048-85BDC9FD1C3A}</a:tableStyleId>
              </a:tblPr>
              <a:tblGrid>
                <a:gridCol w="3328864">
                  <a:extLst>
                    <a:ext uri="{9D8B030D-6E8A-4147-A177-3AD203B41FA5}">
                      <a16:colId xmlns:a16="http://schemas.microsoft.com/office/drawing/2014/main" val="1187199790"/>
                    </a:ext>
                  </a:extLst>
                </a:gridCol>
                <a:gridCol w="3744796">
                  <a:extLst>
                    <a:ext uri="{9D8B030D-6E8A-4147-A177-3AD203B41FA5}">
                      <a16:colId xmlns:a16="http://schemas.microsoft.com/office/drawing/2014/main" val="4262203836"/>
                    </a:ext>
                  </a:extLst>
                </a:gridCol>
              </a:tblGrid>
              <a:tr h="152594">
                <a:tc>
                  <a:txBody>
                    <a:bodyPr/>
                    <a:lstStyle/>
                    <a:p>
                      <a:pPr algn="just">
                        <a:spcAft>
                          <a:spcPts val="600"/>
                        </a:spcAft>
                      </a:pPr>
                      <a:r>
                        <a:rPr lang="tr-TR" sz="600">
                          <a:effectLst/>
                        </a:rPr>
                        <a:t>Öğretim Amaçları </a:t>
                      </a:r>
                      <a:endParaRPr lang="tr-TR" sz="600">
                        <a:effectLst/>
                        <a:latin typeface="Times New Roman" panose="02020603050405020304" pitchFamily="18" charset="0"/>
                        <a:ea typeface="Times New Roman" panose="02020603050405020304" pitchFamily="18" charset="0"/>
                      </a:endParaRPr>
                    </a:p>
                  </a:txBody>
                  <a:tcPr marL="33080" marR="33080" marT="0" marB="0" anchor="ctr"/>
                </a:tc>
                <a:tc>
                  <a:txBody>
                    <a:bodyPr/>
                    <a:lstStyle/>
                    <a:p>
                      <a:pPr algn="just">
                        <a:spcAft>
                          <a:spcPts val="600"/>
                        </a:spcAft>
                      </a:pPr>
                      <a:r>
                        <a:rPr lang="tr-TR" sz="600">
                          <a:effectLst/>
                        </a:rPr>
                        <a:t>Bu Amaçları Sağlamaya Yönelik Dersler</a:t>
                      </a:r>
                      <a:endParaRPr lang="tr-TR" sz="600">
                        <a:effectLst/>
                        <a:latin typeface="Times New Roman" panose="02020603050405020304" pitchFamily="18" charset="0"/>
                        <a:ea typeface="Times New Roman" panose="02020603050405020304" pitchFamily="18" charset="0"/>
                      </a:endParaRPr>
                    </a:p>
                  </a:txBody>
                  <a:tcPr marL="33080" marR="33080" marT="0" marB="0" anchor="ctr"/>
                </a:tc>
                <a:extLst>
                  <a:ext uri="{0D108BD9-81ED-4DB2-BD59-A6C34878D82A}">
                    <a16:rowId xmlns:a16="http://schemas.microsoft.com/office/drawing/2014/main" val="544044832"/>
                  </a:ext>
                </a:extLst>
              </a:tr>
              <a:tr h="1042731">
                <a:tc>
                  <a:txBody>
                    <a:bodyPr/>
                    <a:lstStyle/>
                    <a:p>
                      <a:pPr marL="342900" lvl="0" indent="-342900" algn="just">
                        <a:spcAft>
                          <a:spcPts val="600"/>
                        </a:spcAft>
                        <a:buFont typeface="Symbol" panose="05050102010706020507" pitchFamily="18" charset="2"/>
                        <a:buChar char=""/>
                        <a:tabLst>
                          <a:tab pos="104140" algn="l"/>
                        </a:tabLst>
                      </a:pPr>
                      <a:r>
                        <a:rPr lang="tr-TR" sz="600">
                          <a:effectLst/>
                        </a:rPr>
                        <a:t>Arkeoloji ve Kültür Varlıkları ile ilgili her alanda kuramsal ve uygulamalı (kazı projeleri ve laboratuvar çalışmaları) hizmet verebilecek bilgi, beceri ve tutumlarla donatılmış sahip olan çağdaş arkeologlar yetiştirmek</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a:effectLst/>
                        </a:rPr>
                        <a:t>103 Antik Hellen Tarihi, 105 Girit Arkeoloji, 107 Klasik Arkeolojiye Giriş, 109 Hellen Mitolojisi. </a:t>
                      </a:r>
                    </a:p>
                    <a:p>
                      <a:pPr algn="just">
                        <a:spcAft>
                          <a:spcPts val="600"/>
                        </a:spcAft>
                      </a:pPr>
                      <a:r>
                        <a:rPr lang="tr-TR" sz="600">
                          <a:effectLst/>
                        </a:rPr>
                        <a:t>219 Müzecilik, 217 Hellen Mimarisi Yapı Tek., 211 Sualtı Arkeolojisi, 200 Klasik Dönem Mimarlığı, 218 Amphora Mühürleri, 220 Anadolu Mitosları, 208 Akhaemenid Sanatı, 302 Kolonizasyon ve Ticaret, 307 Phrygia Arkeolojisi, 311 Mısır Arkeolojisi </a:t>
                      </a:r>
                      <a:endParaRPr lang="tr-TR" sz="60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4012538677"/>
                  </a:ext>
                </a:extLst>
              </a:tr>
              <a:tr h="1373352">
                <a:tc>
                  <a:txBody>
                    <a:bodyPr/>
                    <a:lstStyle/>
                    <a:p>
                      <a:pPr marL="342900" lvl="0" indent="-342900" algn="just">
                        <a:spcAft>
                          <a:spcPts val="600"/>
                        </a:spcAft>
                        <a:buFont typeface="Symbol" panose="05050102010706020507" pitchFamily="18" charset="2"/>
                        <a:buChar char=""/>
                        <a:tabLst>
                          <a:tab pos="104140" algn="l"/>
                        </a:tabLst>
                      </a:pPr>
                      <a:r>
                        <a:rPr lang="tr-TR" sz="600">
                          <a:effectLst/>
                        </a:rPr>
                        <a:t>Lisans eğitimi boyunca arkeolojik materyallerin tarihlendirilmesi ve stil özelliklerinin tanımlanması konusunda yüksek düzeyde uzmanlaşma becerisine sahip olan sahip olan çağdaş arkeologlar yetiştirmek</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a:effectLst/>
                        </a:rPr>
                        <a:t>105 Girit Arkeolojisi, 112 Myken Arkeolojisi, 118 Geometrik Dönem Sanatı, 122 Kronoloji ve Tanımlama, 124 Seramik Sanatı, 201 Arkaik Dönem Mimarlığı, 203 Arkaik Dönem Seramiği, 205 Arkaik Dönem Plastiği, 202 Klasik Dönem Seramiği, 204 Klasik Dönem Plastiği, 301 Hellenistik Dönem Mimarlığı, 303 Hellenistik Dönem Seramiği, 301 Amphora Araştırmaları, 319 Batı Anadolu Arkaik Dönem Seramiği, 345 Hellenistik Dönem Plastiği, 401 Roma Mimarlığı, 403 Roma Seramiği, 405 Roma Plastiği, 404 Hellen ve Roma Nümizmatiği, 406 I. Bin’de Doğu Batı İlişkileri, 312 Hellen Seramiğinde Ekoller, 322 Prehistorik Dönemde Ege, 412 Bizans Seramiği </a:t>
                      </a:r>
                      <a:endParaRPr lang="tr-TR" sz="60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3824675630"/>
                  </a:ext>
                </a:extLst>
              </a:tr>
              <a:tr h="1220758">
                <a:tc>
                  <a:txBody>
                    <a:bodyPr/>
                    <a:lstStyle/>
                    <a:p>
                      <a:pPr marL="342900" lvl="0" indent="-342900" algn="just">
                        <a:spcAft>
                          <a:spcPts val="600"/>
                        </a:spcAft>
                        <a:buFont typeface="Symbol" panose="05050102010706020507" pitchFamily="18" charset="2"/>
                        <a:buChar char=""/>
                        <a:tabLst>
                          <a:tab pos="104140" algn="l"/>
                        </a:tabLst>
                      </a:pPr>
                      <a:r>
                        <a:rPr lang="tr-TR" sz="600">
                          <a:effectLst/>
                        </a:rPr>
                        <a:t>Arazi ve laboratuvar çalışmalarında tespit edilen materyallerin kaydı, fotoğraflanması, çizimi ve uzamsal analizleri ile ilişkili olarak yüksek teknolojik bilgi gerektiren alet (total station, GPS Coarse, LIDAR, JeoRadar ve bilgisayar programlarının (CBS programları ve ileri düzey kayıt ve istatistik programları) kullanma becerisine sahip olan sahip olan çağdaş arkeologlar yetiştirmek</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a:effectLst/>
                        </a:rPr>
                        <a:t>111 Arkeolojik Çizim, 117 Bilgisayar, 116 Arkeolojide Araştırma Teknikleri, 210 Mimari Çizim, 218 Mimarlık Terminolojisi, 218 Amphora Mühürler, 328 Seramik Şekillendirme ve Dekor Teknikleri, 428 Seramik Sanatında Üretim Teknikleri</a:t>
                      </a:r>
                      <a:endParaRPr lang="tr-TR" sz="60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297504304"/>
                  </a:ext>
                </a:extLst>
              </a:tr>
              <a:tr h="610380">
                <a:tc>
                  <a:txBody>
                    <a:bodyPr/>
                    <a:lstStyle/>
                    <a:p>
                      <a:pPr marL="342900" lvl="0" indent="-342900" algn="just">
                        <a:spcAft>
                          <a:spcPts val="600"/>
                        </a:spcAft>
                        <a:buFont typeface="Symbol" panose="05050102010706020507" pitchFamily="18" charset="2"/>
                        <a:buChar char=""/>
                        <a:tabLst>
                          <a:tab pos="104140" algn="l"/>
                        </a:tabLst>
                      </a:pPr>
                      <a:r>
                        <a:rPr lang="tr-TR" sz="600">
                          <a:effectLst/>
                        </a:rPr>
                        <a:t>Kazı ve Yüzey Araştırmaları çalışmalarında ekip içinde görev alabilme ve ulusal ve uluslararası proje geliştirebilme becerisi olan sahip olan çağdaş arkeologlar yetiştirmek</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dirty="0">
                          <a:effectLst/>
                        </a:rPr>
                        <a:t>107 Klasik Arkeolojiye Giriş, 111 Arkeolojik Çizim, 117 Bilgisayar, 116 Arkeolojide Araştırma Teknikleri, 210 Mimari Çizim, 218 Mimarlık Terminolojisi,</a:t>
                      </a:r>
                      <a:endParaRPr lang="tr-TR" sz="600" dirty="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209158216"/>
                  </a:ext>
                </a:extLst>
              </a:tr>
              <a:tr h="152594">
                <a:tc>
                  <a:txBody>
                    <a:bodyPr/>
                    <a:lstStyle/>
                    <a:p>
                      <a:pPr marL="342900" lvl="0" indent="-342900" algn="just">
                        <a:spcAft>
                          <a:spcPts val="600"/>
                        </a:spcAft>
                        <a:buFont typeface="Symbol" panose="05050102010706020507" pitchFamily="18" charset="2"/>
                        <a:buChar char=""/>
                        <a:tabLst>
                          <a:tab pos="104140" algn="l"/>
                        </a:tabLst>
                      </a:pPr>
                      <a:r>
                        <a:rPr lang="tr-TR" sz="600">
                          <a:effectLst/>
                        </a:rPr>
                        <a:t>Etik değerleri özümsemiş </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a:effectLst/>
                        </a:rPr>
                        <a:t>320 Bilimsel Çalışma Yöntemleri, </a:t>
                      </a:r>
                      <a:endParaRPr lang="tr-TR" sz="60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2080875175"/>
                  </a:ext>
                </a:extLst>
              </a:tr>
              <a:tr h="457784">
                <a:tc>
                  <a:txBody>
                    <a:bodyPr/>
                    <a:lstStyle/>
                    <a:p>
                      <a:pPr marL="342900" lvl="0" indent="-342900" algn="just">
                        <a:spcAft>
                          <a:spcPts val="600"/>
                        </a:spcAft>
                        <a:buFont typeface="Symbol" panose="05050102010706020507" pitchFamily="18" charset="2"/>
                        <a:buChar char=""/>
                        <a:tabLst>
                          <a:tab pos="104140" algn="l"/>
                        </a:tabLst>
                      </a:pPr>
                      <a:r>
                        <a:rPr lang="tr-TR" sz="600">
                          <a:effectLst/>
                        </a:rPr>
                        <a:t>Hayat boyu öğrenmenin önemini benimsemiş sahip olan çağdaş arkeologlar yetiştirmek</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a:effectLst/>
                        </a:rPr>
                        <a:t>114 Üniversite Yaşamına Geçiş, 315 Hellen Toplumunda Sosyo-Kültürel Yaşam, 409 Roma Toplumunda Sosyo-Kültürel Yaşam, 216 Topluma Hizmet Uygulamaları</a:t>
                      </a:r>
                      <a:endParaRPr lang="tr-TR" sz="60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3164416651"/>
                  </a:ext>
                </a:extLst>
              </a:tr>
              <a:tr h="610380">
                <a:tc>
                  <a:txBody>
                    <a:bodyPr/>
                    <a:lstStyle/>
                    <a:p>
                      <a:pPr marL="342900" lvl="0" indent="-342900" algn="just">
                        <a:spcAft>
                          <a:spcPts val="600"/>
                        </a:spcAft>
                        <a:buFont typeface="Symbol" panose="05050102010706020507" pitchFamily="18" charset="2"/>
                        <a:buChar char=""/>
                        <a:tabLst>
                          <a:tab pos="104140" algn="l"/>
                        </a:tabLst>
                      </a:pPr>
                      <a:r>
                        <a:rPr lang="tr-TR" sz="600">
                          <a:effectLst/>
                        </a:rPr>
                        <a:t>Yeterli düzeyde dil becerisine sahip olarak ülkesindeki ve dünyadaki arkeolojik araştırmaları takip edebilen ve bu çalışmalara aktif olarak katılabilen sahip olan çağdaş arkeologlar yetiştirmek</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a:effectLst/>
                        </a:rPr>
                        <a:t>119 Yabancı Dil I, 120 Yabancı Dil II, 209 Yunanca I, 206 Yunanca II, 317 Yunanca III, 318 Yunanca IV, 417 Yunanca V, 416 Yunanca VI, 124 Seramik Sanatı </a:t>
                      </a:r>
                      <a:endParaRPr lang="tr-TR" sz="60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1486497326"/>
                  </a:ext>
                </a:extLst>
              </a:tr>
              <a:tr h="762974">
                <a:tc>
                  <a:txBody>
                    <a:bodyPr/>
                    <a:lstStyle/>
                    <a:p>
                      <a:pPr marL="342900" lvl="0" indent="-342900" algn="just">
                        <a:spcAft>
                          <a:spcPts val="600"/>
                        </a:spcAft>
                        <a:buFont typeface="Symbol" panose="05050102010706020507" pitchFamily="18" charset="2"/>
                        <a:buChar char=""/>
                        <a:tabLst>
                          <a:tab pos="104140" algn="l"/>
                        </a:tabLst>
                      </a:pPr>
                      <a:r>
                        <a:rPr lang="tr-TR" sz="600">
                          <a:effectLst/>
                        </a:rPr>
                        <a:t>Ortak kültürel mirasın korunması konusunda bilince ve temel bilgiye sahip olan çağdaş arkeologlar yetiştirmek</a:t>
                      </a:r>
                      <a:endParaRPr lang="tr-TR" sz="600">
                        <a:effectLst/>
                        <a:latin typeface="Times New Roman" panose="02020603050405020304" pitchFamily="18" charset="0"/>
                        <a:ea typeface="Times New Roman" panose="02020603050405020304" pitchFamily="18" charset="0"/>
                      </a:endParaRPr>
                    </a:p>
                  </a:txBody>
                  <a:tcPr marL="33080" marR="33080" marT="0" marB="0"/>
                </a:tc>
                <a:tc>
                  <a:txBody>
                    <a:bodyPr/>
                    <a:lstStyle/>
                    <a:p>
                      <a:pPr algn="just">
                        <a:spcAft>
                          <a:spcPts val="600"/>
                        </a:spcAft>
                      </a:pPr>
                      <a:r>
                        <a:rPr lang="tr-TR" sz="600" dirty="0">
                          <a:effectLst/>
                        </a:rPr>
                        <a:t>219 Müzecilik, 211 Sualtı Arkeolojisi, 326 Anadolu Uygarlıkları, 426 Anadolu’nun Yerel Kültleri, 324 </a:t>
                      </a:r>
                      <a:r>
                        <a:rPr lang="tr-TR" sz="600" dirty="0" err="1">
                          <a:effectLst/>
                        </a:rPr>
                        <a:t>Arkeo-Gemoloji</a:t>
                      </a:r>
                      <a:r>
                        <a:rPr lang="tr-TR" sz="600" dirty="0">
                          <a:effectLst/>
                        </a:rPr>
                        <a:t>, 34 Mozaik Sanatı, 306 Lydia Arkeolojisi, 308 Roma Tarihi, 402 Geç Antik Çağ Sanatı, 213 Eski Ön Asya Mitolojisi, 309 Resim Sanatı, 321 Mezopotamya Arkeolojisi, 411 Bizans Sanatına Giriş, 421 Antik Çağ’da İdari Sistemler, 424 Mimarlık Tarihi</a:t>
                      </a:r>
                      <a:endParaRPr lang="tr-TR" sz="600" dirty="0">
                        <a:effectLst/>
                        <a:latin typeface="Times New Roman" panose="02020603050405020304" pitchFamily="18" charset="0"/>
                        <a:ea typeface="Times New Roman" panose="02020603050405020304" pitchFamily="18" charset="0"/>
                      </a:endParaRPr>
                    </a:p>
                  </a:txBody>
                  <a:tcPr marL="33080" marR="33080" marT="0" marB="0"/>
                </a:tc>
                <a:extLst>
                  <a:ext uri="{0D108BD9-81ED-4DB2-BD59-A6C34878D82A}">
                    <a16:rowId xmlns:a16="http://schemas.microsoft.com/office/drawing/2014/main" val="1273933815"/>
                  </a:ext>
                </a:extLst>
              </a:tr>
            </a:tbl>
          </a:graphicData>
        </a:graphic>
      </p:graphicFrame>
    </p:spTree>
    <p:extLst>
      <p:ext uri="{BB962C8B-B14F-4D97-AF65-F5344CB8AC3E}">
        <p14:creationId xmlns:p14="http://schemas.microsoft.com/office/powerpoint/2010/main" val="922271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60785" y="189781"/>
            <a:ext cx="7970807" cy="6547231"/>
          </a:xfrm>
          <a:prstGeom prst="rect">
            <a:avLst/>
          </a:prstGeom>
        </p:spPr>
        <p:txBody>
          <a:bodyPr wrap="square">
            <a:spAutoFit/>
          </a:bodyPr>
          <a:lstStyle/>
          <a:p>
            <a:pPr marL="277495" indent="-277495">
              <a:spcAft>
                <a:spcPts val="600"/>
              </a:spcAft>
            </a:pPr>
            <a:r>
              <a:rPr lang="tr-TR" sz="2000" b="1" dirty="0">
                <a:latin typeface="Calibri" panose="020F0502020204030204" pitchFamily="34" charset="0"/>
                <a:cs typeface="Times New Roman" panose="02020603050405020304" pitchFamily="18" charset="0"/>
              </a:rPr>
              <a:t>2.2c Program Öğretim Amaçlarını Belirlemede Paydaşların İşlevleri</a:t>
            </a:r>
          </a:p>
          <a:p>
            <a:pPr marL="269875" indent="-269875" algn="just">
              <a:spcAft>
                <a:spcPts val="600"/>
              </a:spcAft>
            </a:pPr>
            <a:r>
              <a:rPr lang="tr-TR" b="1" dirty="0">
                <a:latin typeface="Calibri" panose="020F0502020204030204" pitchFamily="34" charset="0"/>
                <a:ea typeface="Times New Roman" panose="02020603050405020304" pitchFamily="18" charset="0"/>
                <a:cs typeface="Times New Roman" panose="02020603050405020304" pitchFamily="18" charset="0"/>
              </a:rPr>
              <a:t>2.2c.1</a:t>
            </a:r>
            <a:r>
              <a:rPr lang="tr-TR" dirty="0">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rPr>
              <a:t>Arkeoloji Bölümü, Klasik Arkeoloji Anabilim Dalı iç ve dış paydaşları aşağıda belirtilmiştir.</a:t>
            </a:r>
            <a:endParaRPr lang="tr-TR" dirty="0">
              <a:latin typeface="Times New Roman" panose="02020603050405020304" pitchFamily="18" charset="0"/>
              <a:ea typeface="Times New Roman" panose="02020603050405020304" pitchFamily="18" charset="0"/>
            </a:endParaRPr>
          </a:p>
          <a:p>
            <a:pPr marL="269875" indent="-269875" algn="just">
              <a:spcAft>
                <a:spcPts val="600"/>
              </a:spcAft>
            </a:pPr>
            <a:r>
              <a:rPr lang="tr-TR" b="1" dirty="0">
                <a:latin typeface="Calibri" panose="020F0502020204030204" pitchFamily="34" charset="0"/>
                <a:ea typeface="Times New Roman" panose="02020603050405020304" pitchFamily="18" charset="0"/>
              </a:rPr>
              <a:t>Arkeoloji Bölümü, Klasik Arkeoloji Anabilim Dalı Programın İç Paydaşları: </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Akademik Kadro</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Öğrenciler</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Öğrenci Temsilcileri</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err="1">
                <a:latin typeface="Calibri" panose="020F0502020204030204" pitchFamily="34" charset="0"/>
                <a:ea typeface="Times New Roman" panose="02020603050405020304" pitchFamily="18" charset="0"/>
              </a:rPr>
              <a:t>Yandal</a:t>
            </a:r>
            <a:r>
              <a:rPr lang="tr-TR" dirty="0">
                <a:latin typeface="Calibri" panose="020F0502020204030204" pitchFamily="34" charset="0"/>
                <a:ea typeface="Times New Roman" panose="02020603050405020304" pitchFamily="18" charset="0"/>
              </a:rPr>
              <a:t> Programı ile Bölümde Eğitim Alan Öğrenciler</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Edebiyat Fakültesinin Diğer Bölümleri</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İdari Personel</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Sosyal Bilimler Enstitüsü</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Yabancı Diller Yüksekokulu </a:t>
            </a:r>
            <a:endParaRPr lang="tr-TR" dirty="0">
              <a:latin typeface="Times New Roman" panose="02020603050405020304" pitchFamily="18" charset="0"/>
              <a:ea typeface="Times New Roman" panose="02020603050405020304" pitchFamily="18" charset="0"/>
            </a:endParaRPr>
          </a:p>
          <a:p>
            <a:pPr algn="just">
              <a:spcAft>
                <a:spcPts val="600"/>
              </a:spcAft>
            </a:pPr>
            <a:r>
              <a:rPr lang="tr-TR" b="1" dirty="0">
                <a:latin typeface="Calibri" panose="020F0502020204030204" pitchFamily="34" charset="0"/>
                <a:ea typeface="Times New Roman" panose="02020603050405020304" pitchFamily="18" charset="0"/>
              </a:rPr>
              <a:t>Arkeoloji Bölümü, Klasik Arkeoloji Anabilim Dalı Programın Dış Paydaşları: </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Mezun Öğrenciler</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Yurtiçi ve Yurtdışındaki Üniversitelerin İlgili Bölümleri</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Dernek, Vakıf, İlgili Kamu Kuruluşları, İlgili Sivil Toplum Kuruluşları</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İşverenler (Mezunlarımızın istihdam edildiği çeşitli kurum ve kuruluşlar)</a:t>
            </a:r>
            <a:endParaRPr lang="tr-TR" dirty="0">
              <a:latin typeface="Times New Roman" panose="02020603050405020304" pitchFamily="18" charset="0"/>
              <a:ea typeface="Times New Roman" panose="02020603050405020304" pitchFamily="18" charset="0"/>
            </a:endParaRPr>
          </a:p>
          <a:p>
            <a:pPr marL="342900" lvl="0" indent="-342900" algn="just">
              <a:spcAft>
                <a:spcPts val="600"/>
              </a:spcAft>
              <a:buFont typeface="Symbol" panose="05050102010706020507" pitchFamily="18" charset="2"/>
              <a:buChar char=""/>
              <a:tabLst>
                <a:tab pos="90170" algn="l"/>
              </a:tabLst>
            </a:pPr>
            <a:r>
              <a:rPr lang="tr-TR" dirty="0">
                <a:latin typeface="Calibri" panose="020F0502020204030204" pitchFamily="34" charset="0"/>
                <a:ea typeface="Times New Roman" panose="02020603050405020304" pitchFamily="18" charset="0"/>
              </a:rPr>
              <a:t>Kısa süreli iş ortaklığı içinde bulunulan kurumlar (proje, seminer vb. ilişkiler)</a:t>
            </a: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1300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97869319"/>
              </p:ext>
            </p:extLst>
          </p:nvPr>
        </p:nvGraphicFramePr>
        <p:xfrm>
          <a:off x="1686537" y="766689"/>
          <a:ext cx="9593994" cy="5176912"/>
        </p:xfrm>
        <a:graphic>
          <a:graphicData uri="http://schemas.openxmlformats.org/drawingml/2006/table">
            <a:tbl>
              <a:tblPr firstRow="1" firstCol="1" bandRow="1">
                <a:tableStyleId>{5C22544A-7EE6-4342-B048-85BDC9FD1C3A}</a:tableStyleId>
              </a:tblPr>
              <a:tblGrid>
                <a:gridCol w="1270244">
                  <a:extLst>
                    <a:ext uri="{9D8B030D-6E8A-4147-A177-3AD203B41FA5}">
                      <a16:colId xmlns:a16="http://schemas.microsoft.com/office/drawing/2014/main" val="4091849582"/>
                    </a:ext>
                  </a:extLst>
                </a:gridCol>
                <a:gridCol w="8323750">
                  <a:extLst>
                    <a:ext uri="{9D8B030D-6E8A-4147-A177-3AD203B41FA5}">
                      <a16:colId xmlns:a16="http://schemas.microsoft.com/office/drawing/2014/main" val="1172511005"/>
                    </a:ext>
                  </a:extLst>
                </a:gridCol>
              </a:tblGrid>
              <a:tr h="398224">
                <a:tc gridSpan="2">
                  <a:txBody>
                    <a:bodyPr/>
                    <a:lstStyle/>
                    <a:p>
                      <a:pPr algn="ctr">
                        <a:spcAft>
                          <a:spcPts val="600"/>
                        </a:spcAft>
                      </a:pPr>
                      <a:r>
                        <a:rPr lang="tr-TR" sz="1200">
                          <a:effectLst/>
                        </a:rPr>
                        <a:t>Arkeoloji Bölümünün  Özgörevleri</a:t>
                      </a:r>
                      <a:endParaRPr lang="tr-T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2254518519"/>
                  </a:ext>
                </a:extLst>
              </a:tr>
              <a:tr h="1592896">
                <a:tc>
                  <a:txBody>
                    <a:bodyPr/>
                    <a:lstStyle/>
                    <a:p>
                      <a:pPr algn="ctr">
                        <a:spcAft>
                          <a:spcPts val="600"/>
                        </a:spcAft>
                      </a:pPr>
                      <a:r>
                        <a:rPr lang="tr-TR" sz="1200">
                          <a:effectLst/>
                        </a:rPr>
                        <a:t>1</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a:effectLst/>
                        </a:rPr>
                        <a:t>Arkeoloji Bölümü evrensel değerler ışığında, ülkemizin ihtiyaç duyduğu donanımlı, çağdaş teknolojileri mesleğinde kullanma becerisine sahip bireyler yetiştirmeyi, araştırma, öğretim ve hizmet alanlarındaki üretimini toplum yararına sunmayı görev edinmiştir. </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61431954"/>
                  </a:ext>
                </a:extLst>
              </a:tr>
              <a:tr h="1592896">
                <a:tc>
                  <a:txBody>
                    <a:bodyPr/>
                    <a:lstStyle/>
                    <a:p>
                      <a:pPr algn="ctr">
                        <a:spcAft>
                          <a:spcPts val="600"/>
                        </a:spcAft>
                      </a:pPr>
                      <a:r>
                        <a:rPr lang="tr-TR" sz="1200">
                          <a:effectLst/>
                        </a:rPr>
                        <a:t>2</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dirty="0">
                          <a:effectLst/>
                        </a:rPr>
                        <a:t>Ülkemizin sahip olduğu eşsiz kültür varlıklarını bilimsel metotlarla gün ışığına çıkartabilecek yetkin arkeologlar yetiştirmek ve bu eserleri müzelerimizde çağdaş yöntemlerle koruma ve sergilemeyi bilen elemanlar yetiştirmek önemli görevlerimiz arasında yer almaktadır.</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61349954"/>
                  </a:ext>
                </a:extLst>
              </a:tr>
              <a:tr h="1592896">
                <a:tc>
                  <a:txBody>
                    <a:bodyPr/>
                    <a:lstStyle/>
                    <a:p>
                      <a:pPr algn="ctr">
                        <a:spcAft>
                          <a:spcPts val="600"/>
                        </a:spcAft>
                      </a:pPr>
                      <a:r>
                        <a:rPr lang="tr-TR" sz="1200">
                          <a:effectLst/>
                        </a:rPr>
                        <a:t>3</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tr-TR" sz="1200" dirty="0">
                          <a:effectLst/>
                        </a:rPr>
                        <a:t> Ulusal ve uluslararası ortamlarda mensubu olmaktan övünç duyulan, vereceği eğitim-öğretim, üreteceği bilgi, teknoloji ve sanatla ülkemizin çağdaş uygarlık düzeyinin üzerine çıkmasına katkıda bulunacak bir bölüm olmaktır.</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26739145"/>
                  </a:ext>
                </a:extLst>
              </a:tr>
            </a:tbl>
          </a:graphicData>
        </a:graphic>
      </p:graphicFrame>
      <p:sp>
        <p:nvSpPr>
          <p:cNvPr id="3" name="Rectangle 1"/>
          <p:cNvSpPr>
            <a:spLocks noChangeArrowheads="1"/>
          </p:cNvSpPr>
          <p:nvPr/>
        </p:nvSpPr>
        <p:spPr bwMode="auto">
          <a:xfrm>
            <a:off x="1941511" y="342753"/>
            <a:ext cx="88554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Ege Üniversitesi Edebiyat Fakültesi Arkeoloji Bölümü’nün </a:t>
            </a:r>
            <a:r>
              <a:rPr kumimoji="0" lang="tr-TR" altLang="tr-TR" sz="1600" b="1"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özgörevleri</a:t>
            </a: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aşağıda belirtilmiştir.</a:t>
            </a:r>
            <a:endParaRPr kumimoji="0" lang="tr-TR" altLang="tr-TR"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818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8" name="Group 7">
            <a:extLst>
              <a:ext uri="{FF2B5EF4-FFF2-40B4-BE49-F238E27FC236}">
                <a16:creationId xmlns:a16="http://schemas.microsoft.com/office/drawing/2014/main" id="{08F94D66-27EC-4CB8-8226-D7F41C16186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1A53964C-7D93-4C48-A4A6-C4C2C393C5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9C944EEC-539E-4389-8785-58E65D04E8D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7836EB7E-895C-4D68-B92E-312B371CBDB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0F29242B-8CE7-4636-B326-4BEE42EB6D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4D0B8E9A-7727-4AD9-974E-8815F0B20EB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1CD6C65C-71BE-4549-926A-1C1135FD06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Dikdörtgen 1">
            <a:extLst>
              <a:ext uri="{FF2B5EF4-FFF2-40B4-BE49-F238E27FC236}">
                <a16:creationId xmlns:a16="http://schemas.microsoft.com/office/drawing/2014/main" id="{5F794F93-0D05-480F-9426-B25FECB12F15}"/>
              </a:ext>
            </a:extLst>
          </p:cNvPr>
          <p:cNvSpPr/>
          <p:nvPr/>
        </p:nvSpPr>
        <p:spPr>
          <a:xfrm>
            <a:off x="1854609" y="620943"/>
            <a:ext cx="6082890" cy="2751985"/>
          </a:xfrm>
          <a:prstGeom prst="rect">
            <a:avLst/>
          </a:prstGeom>
        </p:spPr>
        <p:txBody>
          <a:bodyPr vert="horz" lIns="91440" tIns="45720" rIns="91440" bIns="45720" rtlCol="0" anchor="b">
            <a:noAutofit/>
          </a:bodyPr>
          <a:lstStyle/>
          <a:p>
            <a:pPr algn="r" fontAlgn="base">
              <a:lnSpc>
                <a:spcPct val="90000"/>
              </a:lnSpc>
              <a:spcBef>
                <a:spcPct val="0"/>
              </a:spcBef>
              <a:spcAft>
                <a:spcPts val="600"/>
              </a:spcAft>
            </a:pPr>
            <a:r>
              <a:rPr lang="en-US" sz="2400" b="1" dirty="0" err="1">
                <a:ln w="3175" cmpd="sng">
                  <a:noFill/>
                </a:ln>
                <a:latin typeface="+mj-lt"/>
                <a:ea typeface="+mj-ea"/>
                <a:cs typeface="+mj-cs"/>
              </a:rPr>
              <a:t>Yüksek</a:t>
            </a:r>
            <a:r>
              <a:rPr lang="en-US" sz="2400" b="1" dirty="0">
                <a:ln w="3175" cmpd="sng">
                  <a:noFill/>
                </a:ln>
                <a:latin typeface="+mj-lt"/>
                <a:ea typeface="+mj-ea"/>
                <a:cs typeface="+mj-cs"/>
              </a:rPr>
              <a:t> </a:t>
            </a:r>
            <a:r>
              <a:rPr lang="en-US" sz="2400" b="1" dirty="0" err="1">
                <a:ln w="3175" cmpd="sng">
                  <a:noFill/>
                </a:ln>
                <a:latin typeface="+mj-lt"/>
                <a:ea typeface="+mj-ea"/>
                <a:cs typeface="+mj-cs"/>
              </a:rPr>
              <a:t>Öğretim</a:t>
            </a:r>
            <a:r>
              <a:rPr lang="en-US" sz="2400" b="1" dirty="0">
                <a:ln w="3175" cmpd="sng">
                  <a:noFill/>
                </a:ln>
                <a:latin typeface="+mj-lt"/>
                <a:ea typeface="+mj-ea"/>
                <a:cs typeface="+mj-cs"/>
              </a:rPr>
              <a:t> </a:t>
            </a:r>
            <a:r>
              <a:rPr lang="en-US" sz="2400" b="1" dirty="0" err="1">
                <a:ln w="3175" cmpd="sng">
                  <a:noFill/>
                </a:ln>
                <a:latin typeface="+mj-lt"/>
                <a:ea typeface="+mj-ea"/>
                <a:cs typeface="+mj-cs"/>
              </a:rPr>
              <a:t>Kurumu</a:t>
            </a:r>
            <a:r>
              <a:rPr lang="en-US" sz="2400" b="1" dirty="0">
                <a:ln w="3175" cmpd="sng">
                  <a:noFill/>
                </a:ln>
                <a:latin typeface="+mj-lt"/>
                <a:ea typeface="+mj-ea"/>
                <a:cs typeface="+mj-cs"/>
              </a:rPr>
              <a:t>, 201</a:t>
            </a:r>
            <a:r>
              <a:rPr lang="tr-TR" sz="2400" b="1" dirty="0">
                <a:ln w="3175" cmpd="sng">
                  <a:noFill/>
                </a:ln>
                <a:latin typeface="+mj-lt"/>
                <a:ea typeface="+mj-ea"/>
                <a:cs typeface="+mj-cs"/>
              </a:rPr>
              <a:t>9</a:t>
            </a:r>
            <a:r>
              <a:rPr lang="en-US" sz="2400" b="1" dirty="0">
                <a:ln w="3175" cmpd="sng">
                  <a:noFill/>
                </a:ln>
                <a:latin typeface="+mj-lt"/>
                <a:ea typeface="+mj-ea"/>
                <a:cs typeface="+mj-cs"/>
              </a:rPr>
              <a:t> </a:t>
            </a:r>
            <a:r>
              <a:rPr lang="en-US" sz="2400" b="1" dirty="0" err="1">
                <a:ln w="3175" cmpd="sng">
                  <a:noFill/>
                </a:ln>
                <a:latin typeface="+mj-lt"/>
                <a:ea typeface="+mj-ea"/>
                <a:cs typeface="+mj-cs"/>
              </a:rPr>
              <a:t>yılı</a:t>
            </a:r>
            <a:r>
              <a:rPr lang="en-US" sz="2400" b="1" dirty="0">
                <a:ln w="3175" cmpd="sng">
                  <a:noFill/>
                </a:ln>
                <a:latin typeface="+mj-lt"/>
                <a:ea typeface="+mj-ea"/>
                <a:cs typeface="+mj-cs"/>
              </a:rPr>
              <a:t> </a:t>
            </a:r>
            <a:r>
              <a:rPr lang="en-US" sz="2400" b="1" dirty="0" err="1">
                <a:ln w="3175" cmpd="sng">
                  <a:noFill/>
                </a:ln>
                <a:latin typeface="+mj-lt"/>
                <a:ea typeface="+mj-ea"/>
                <a:cs typeface="+mj-cs"/>
              </a:rPr>
              <a:t>üniversite</a:t>
            </a:r>
            <a:r>
              <a:rPr lang="en-US" sz="2400" b="1" dirty="0">
                <a:ln w="3175" cmpd="sng">
                  <a:noFill/>
                </a:ln>
                <a:latin typeface="+mj-lt"/>
                <a:ea typeface="+mj-ea"/>
                <a:cs typeface="+mj-cs"/>
              </a:rPr>
              <a:t> </a:t>
            </a:r>
            <a:r>
              <a:rPr lang="en-US" sz="2400" b="1" dirty="0" err="1">
                <a:ln w="3175" cmpd="sng">
                  <a:noFill/>
                </a:ln>
                <a:latin typeface="+mj-lt"/>
                <a:ea typeface="+mj-ea"/>
                <a:cs typeface="+mj-cs"/>
              </a:rPr>
              <a:t>tercihi</a:t>
            </a:r>
            <a:r>
              <a:rPr lang="en-US" sz="2400" b="1" dirty="0">
                <a:ln w="3175" cmpd="sng">
                  <a:noFill/>
                </a:ln>
                <a:latin typeface="+mj-lt"/>
                <a:ea typeface="+mj-ea"/>
                <a:cs typeface="+mj-cs"/>
              </a:rPr>
              <a:t> </a:t>
            </a:r>
            <a:r>
              <a:rPr lang="en-US" sz="2400" b="1" dirty="0" err="1">
                <a:ln w="3175" cmpd="sng">
                  <a:noFill/>
                </a:ln>
                <a:latin typeface="+mj-lt"/>
                <a:ea typeface="+mj-ea"/>
                <a:cs typeface="+mj-cs"/>
              </a:rPr>
              <a:t>yapacak</a:t>
            </a:r>
            <a:r>
              <a:rPr lang="en-US" sz="2400" b="1" dirty="0">
                <a:ln w="3175" cmpd="sng">
                  <a:noFill/>
                </a:ln>
                <a:latin typeface="+mj-lt"/>
                <a:ea typeface="+mj-ea"/>
                <a:cs typeface="+mj-cs"/>
              </a:rPr>
              <a:t> </a:t>
            </a:r>
            <a:r>
              <a:rPr lang="en-US" sz="2400" b="1" dirty="0" err="1">
                <a:ln w="3175" cmpd="sng">
                  <a:noFill/>
                </a:ln>
                <a:latin typeface="+mj-lt"/>
                <a:ea typeface="+mj-ea"/>
                <a:cs typeface="+mj-cs"/>
              </a:rPr>
              <a:t>adayların</a:t>
            </a:r>
            <a:r>
              <a:rPr lang="en-US" sz="2400" b="1" dirty="0">
                <a:ln w="3175" cmpd="sng">
                  <a:noFill/>
                </a:ln>
                <a:latin typeface="+mj-lt"/>
                <a:ea typeface="+mj-ea"/>
                <a:cs typeface="+mj-cs"/>
              </a:rPr>
              <a:t> </a:t>
            </a:r>
            <a:r>
              <a:rPr lang="en-US" sz="2400" b="1" dirty="0" err="1">
                <a:ln w="3175" cmpd="sng">
                  <a:noFill/>
                </a:ln>
                <a:latin typeface="+mj-lt"/>
                <a:ea typeface="+mj-ea"/>
                <a:cs typeface="+mj-cs"/>
              </a:rPr>
              <a:t>seçimini</a:t>
            </a:r>
            <a:r>
              <a:rPr lang="en-US" sz="2400" b="1" dirty="0">
                <a:ln w="3175" cmpd="sng">
                  <a:noFill/>
                </a:ln>
                <a:latin typeface="+mj-lt"/>
                <a:ea typeface="+mj-ea"/>
                <a:cs typeface="+mj-cs"/>
              </a:rPr>
              <a:t> </a:t>
            </a:r>
            <a:r>
              <a:rPr lang="en-US" sz="2400" b="1" dirty="0" err="1">
                <a:ln w="3175" cmpd="sng">
                  <a:noFill/>
                </a:ln>
                <a:latin typeface="+mj-lt"/>
                <a:ea typeface="+mj-ea"/>
                <a:cs typeface="+mj-cs"/>
              </a:rPr>
              <a:t>kolaylaştırmak</a:t>
            </a:r>
            <a:r>
              <a:rPr lang="en-US" sz="2400" b="1" dirty="0">
                <a:ln w="3175" cmpd="sng">
                  <a:noFill/>
                </a:ln>
                <a:latin typeface="+mj-lt"/>
                <a:ea typeface="+mj-ea"/>
                <a:cs typeface="+mj-cs"/>
              </a:rPr>
              <a:t> </a:t>
            </a:r>
            <a:r>
              <a:rPr lang="en-US" sz="2400" b="1" dirty="0" err="1">
                <a:ln w="3175" cmpd="sng">
                  <a:noFill/>
                </a:ln>
                <a:latin typeface="+mj-lt"/>
                <a:ea typeface="+mj-ea"/>
                <a:cs typeface="+mj-cs"/>
              </a:rPr>
              <a:t>ve</a:t>
            </a:r>
            <a:r>
              <a:rPr lang="en-US" sz="2400" b="1" dirty="0">
                <a:ln w="3175" cmpd="sng">
                  <a:noFill/>
                </a:ln>
                <a:latin typeface="+mj-lt"/>
                <a:ea typeface="+mj-ea"/>
                <a:cs typeface="+mj-cs"/>
              </a:rPr>
              <a:t> </a:t>
            </a:r>
            <a:r>
              <a:rPr lang="en-US" sz="2400" b="1" dirty="0" err="1">
                <a:ln w="3175" cmpd="sng">
                  <a:noFill/>
                </a:ln>
                <a:latin typeface="+mj-lt"/>
                <a:ea typeface="+mj-ea"/>
                <a:cs typeface="+mj-cs"/>
              </a:rPr>
              <a:t>daha</a:t>
            </a:r>
            <a:r>
              <a:rPr lang="en-US" sz="2400" b="1" dirty="0">
                <a:ln w="3175" cmpd="sng">
                  <a:noFill/>
                </a:ln>
                <a:latin typeface="+mj-lt"/>
                <a:ea typeface="+mj-ea"/>
                <a:cs typeface="+mj-cs"/>
              </a:rPr>
              <a:t> </a:t>
            </a:r>
            <a:r>
              <a:rPr lang="en-US" sz="2400" b="1" dirty="0" err="1">
                <a:ln w="3175" cmpd="sng">
                  <a:noFill/>
                </a:ln>
                <a:latin typeface="+mj-lt"/>
                <a:ea typeface="+mj-ea"/>
                <a:cs typeface="+mj-cs"/>
              </a:rPr>
              <a:t>bilinçli</a:t>
            </a:r>
            <a:r>
              <a:rPr lang="en-US" sz="2400" b="1" dirty="0">
                <a:ln w="3175" cmpd="sng">
                  <a:noFill/>
                </a:ln>
                <a:latin typeface="+mj-lt"/>
                <a:ea typeface="+mj-ea"/>
                <a:cs typeface="+mj-cs"/>
              </a:rPr>
              <a:t> </a:t>
            </a:r>
            <a:r>
              <a:rPr lang="en-US" sz="2400" b="1" dirty="0" err="1">
                <a:ln w="3175" cmpd="sng">
                  <a:noFill/>
                </a:ln>
                <a:latin typeface="+mj-lt"/>
                <a:ea typeface="+mj-ea"/>
                <a:cs typeface="+mj-cs"/>
              </a:rPr>
              <a:t>tercih</a:t>
            </a:r>
            <a:r>
              <a:rPr lang="en-US" sz="2400" b="1" dirty="0">
                <a:ln w="3175" cmpd="sng">
                  <a:noFill/>
                </a:ln>
                <a:latin typeface="+mj-lt"/>
                <a:ea typeface="+mj-ea"/>
                <a:cs typeface="+mj-cs"/>
              </a:rPr>
              <a:t> </a:t>
            </a:r>
            <a:r>
              <a:rPr lang="en-US" sz="2400" b="1" dirty="0" err="1">
                <a:ln w="3175" cmpd="sng">
                  <a:noFill/>
                </a:ln>
                <a:latin typeface="+mj-lt"/>
                <a:ea typeface="+mj-ea"/>
                <a:cs typeface="+mj-cs"/>
              </a:rPr>
              <a:t>yapmalarını</a:t>
            </a:r>
            <a:r>
              <a:rPr lang="en-US" sz="2400" b="1" dirty="0">
                <a:ln w="3175" cmpd="sng">
                  <a:noFill/>
                </a:ln>
                <a:latin typeface="+mj-lt"/>
                <a:ea typeface="+mj-ea"/>
                <a:cs typeface="+mj-cs"/>
              </a:rPr>
              <a:t> </a:t>
            </a:r>
            <a:r>
              <a:rPr lang="en-US" sz="2400" b="1" dirty="0" err="1">
                <a:ln w="3175" cmpd="sng">
                  <a:noFill/>
                </a:ln>
                <a:latin typeface="+mj-lt"/>
                <a:ea typeface="+mj-ea"/>
                <a:cs typeface="+mj-cs"/>
              </a:rPr>
              <a:t>sağlamak</a:t>
            </a:r>
            <a:r>
              <a:rPr lang="en-US" sz="2400" b="1" dirty="0">
                <a:ln w="3175" cmpd="sng">
                  <a:noFill/>
                </a:ln>
                <a:latin typeface="+mj-lt"/>
                <a:ea typeface="+mj-ea"/>
                <a:cs typeface="+mj-cs"/>
              </a:rPr>
              <a:t> </a:t>
            </a:r>
            <a:r>
              <a:rPr lang="en-US" sz="2400" b="1" dirty="0" err="1">
                <a:ln w="3175" cmpd="sng">
                  <a:noFill/>
                </a:ln>
                <a:latin typeface="+mj-lt"/>
                <a:ea typeface="+mj-ea"/>
                <a:cs typeface="+mj-cs"/>
              </a:rPr>
              <a:t>amacıyla</a:t>
            </a:r>
            <a:r>
              <a:rPr lang="en-US" sz="2400" b="1" dirty="0">
                <a:ln w="3175" cmpd="sng">
                  <a:noFill/>
                </a:ln>
                <a:latin typeface="+mj-lt"/>
                <a:ea typeface="+mj-ea"/>
                <a:cs typeface="+mj-cs"/>
              </a:rPr>
              <a:t> </a:t>
            </a:r>
            <a:r>
              <a:rPr lang="en-US" sz="2400" b="1" dirty="0" err="1">
                <a:ln w="3175" cmpd="sng">
                  <a:noFill/>
                </a:ln>
                <a:latin typeface="+mj-lt"/>
                <a:ea typeface="+mj-ea"/>
                <a:cs typeface="+mj-cs"/>
              </a:rPr>
              <a:t>kılavuza</a:t>
            </a:r>
            <a:r>
              <a:rPr lang="en-US" sz="2400" b="1" dirty="0">
                <a:ln w="3175" cmpd="sng">
                  <a:noFill/>
                </a:ln>
                <a:latin typeface="+mj-lt"/>
                <a:ea typeface="+mj-ea"/>
                <a:cs typeface="+mj-cs"/>
              </a:rPr>
              <a:t> </a:t>
            </a:r>
            <a:r>
              <a:rPr lang="en-US" sz="2400" b="1" dirty="0" err="1">
                <a:ln w="3175" cmpd="sng">
                  <a:noFill/>
                </a:ln>
                <a:latin typeface="+mj-lt"/>
                <a:ea typeface="+mj-ea"/>
                <a:cs typeface="+mj-cs"/>
              </a:rPr>
              <a:t>hangi</a:t>
            </a:r>
            <a:r>
              <a:rPr lang="en-US" sz="2400" b="1" dirty="0">
                <a:ln w="3175" cmpd="sng">
                  <a:noFill/>
                </a:ln>
                <a:latin typeface="+mj-lt"/>
                <a:ea typeface="+mj-ea"/>
                <a:cs typeface="+mj-cs"/>
              </a:rPr>
              <a:t> </a:t>
            </a:r>
            <a:r>
              <a:rPr lang="en-US" sz="2400" b="1" dirty="0" err="1">
                <a:ln w="3175" cmpd="sng">
                  <a:noFill/>
                </a:ln>
                <a:latin typeface="+mj-lt"/>
                <a:ea typeface="+mj-ea"/>
                <a:cs typeface="+mj-cs"/>
              </a:rPr>
              <a:t>üniversitede</a:t>
            </a:r>
            <a:r>
              <a:rPr lang="en-US" sz="2400" b="1" dirty="0">
                <a:ln w="3175" cmpd="sng">
                  <a:noFill/>
                </a:ln>
                <a:latin typeface="+mj-lt"/>
                <a:ea typeface="+mj-ea"/>
                <a:cs typeface="+mj-cs"/>
              </a:rPr>
              <a:t> </a:t>
            </a:r>
            <a:r>
              <a:rPr lang="en-US" sz="2400" b="1" dirty="0" err="1">
                <a:ln w="3175" cmpd="sng">
                  <a:noFill/>
                </a:ln>
                <a:latin typeface="+mj-lt"/>
                <a:ea typeface="+mj-ea"/>
                <a:cs typeface="+mj-cs"/>
              </a:rPr>
              <a:t>kaç</a:t>
            </a:r>
            <a:r>
              <a:rPr lang="en-US" sz="2400" b="1" dirty="0">
                <a:ln w="3175" cmpd="sng">
                  <a:noFill/>
                </a:ln>
                <a:latin typeface="+mj-lt"/>
                <a:ea typeface="+mj-ea"/>
                <a:cs typeface="+mj-cs"/>
              </a:rPr>
              <a:t> </a:t>
            </a:r>
            <a:r>
              <a:rPr lang="en-US" sz="2400" b="1" dirty="0" err="1">
                <a:ln w="3175" cmpd="sng">
                  <a:noFill/>
                </a:ln>
                <a:latin typeface="+mj-lt"/>
                <a:ea typeface="+mj-ea"/>
                <a:cs typeface="+mj-cs"/>
              </a:rPr>
              <a:t>akademisyen</a:t>
            </a:r>
            <a:r>
              <a:rPr lang="en-US" sz="2400" b="1" dirty="0">
                <a:ln w="3175" cmpd="sng">
                  <a:noFill/>
                </a:ln>
                <a:latin typeface="+mj-lt"/>
                <a:ea typeface="+mj-ea"/>
                <a:cs typeface="+mj-cs"/>
              </a:rPr>
              <a:t> </a:t>
            </a:r>
            <a:r>
              <a:rPr lang="en-US" sz="2400" b="1" dirty="0" err="1">
                <a:ln w="3175" cmpd="sng">
                  <a:noFill/>
                </a:ln>
                <a:latin typeface="+mj-lt"/>
                <a:ea typeface="+mj-ea"/>
                <a:cs typeface="+mj-cs"/>
              </a:rPr>
              <a:t>olduğu</a:t>
            </a:r>
            <a:r>
              <a:rPr lang="en-US" sz="2400" b="1" dirty="0">
                <a:ln w="3175" cmpd="sng">
                  <a:noFill/>
                </a:ln>
                <a:latin typeface="+mj-lt"/>
                <a:ea typeface="+mj-ea"/>
                <a:cs typeface="+mj-cs"/>
              </a:rPr>
              <a:t> </a:t>
            </a:r>
            <a:r>
              <a:rPr lang="en-US" sz="2400" b="1" dirty="0" err="1">
                <a:ln w="3175" cmpd="sng">
                  <a:noFill/>
                </a:ln>
                <a:latin typeface="+mj-lt"/>
                <a:ea typeface="+mj-ea"/>
                <a:cs typeface="+mj-cs"/>
              </a:rPr>
              <a:t>bilgisinin</a:t>
            </a:r>
            <a:r>
              <a:rPr lang="en-US" sz="2400" b="1" dirty="0">
                <a:ln w="3175" cmpd="sng">
                  <a:noFill/>
                </a:ln>
                <a:latin typeface="+mj-lt"/>
                <a:ea typeface="+mj-ea"/>
                <a:cs typeface="+mj-cs"/>
              </a:rPr>
              <a:t> </a:t>
            </a:r>
            <a:r>
              <a:rPr lang="en-US" sz="2400" b="1" dirty="0" err="1">
                <a:ln w="3175" cmpd="sng">
                  <a:noFill/>
                </a:ln>
                <a:latin typeface="+mj-lt"/>
                <a:ea typeface="+mj-ea"/>
                <a:cs typeface="+mj-cs"/>
              </a:rPr>
              <a:t>yanı</a:t>
            </a:r>
            <a:r>
              <a:rPr lang="en-US" sz="2400" b="1" dirty="0">
                <a:ln w="3175" cmpd="sng">
                  <a:noFill/>
                </a:ln>
                <a:latin typeface="+mj-lt"/>
                <a:ea typeface="+mj-ea"/>
                <a:cs typeface="+mj-cs"/>
              </a:rPr>
              <a:t> </a:t>
            </a:r>
            <a:r>
              <a:rPr lang="en-US" sz="2400" b="1" dirty="0" err="1">
                <a:ln w="3175" cmpd="sng">
                  <a:noFill/>
                </a:ln>
                <a:latin typeface="+mj-lt"/>
                <a:ea typeface="+mj-ea"/>
                <a:cs typeface="+mj-cs"/>
              </a:rPr>
              <a:t>sıra</a:t>
            </a:r>
            <a:r>
              <a:rPr lang="en-US" sz="2400" b="1" dirty="0">
                <a:ln w="3175" cmpd="sng">
                  <a:noFill/>
                </a:ln>
                <a:latin typeface="+mj-lt"/>
                <a:ea typeface="+mj-ea"/>
                <a:cs typeface="+mj-cs"/>
              </a:rPr>
              <a:t> </a:t>
            </a:r>
            <a:r>
              <a:rPr lang="en-US" sz="2400" b="1" dirty="0" err="1">
                <a:ln w="3175" cmpd="sng">
                  <a:noFill/>
                </a:ln>
                <a:latin typeface="+mj-lt"/>
                <a:ea typeface="+mj-ea"/>
                <a:cs typeface="+mj-cs"/>
              </a:rPr>
              <a:t>üniversitelerin</a:t>
            </a:r>
            <a:r>
              <a:rPr lang="en-US" sz="2400" b="1" dirty="0">
                <a:ln w="3175" cmpd="sng">
                  <a:noFill/>
                </a:ln>
                <a:latin typeface="+mj-lt"/>
                <a:ea typeface="+mj-ea"/>
                <a:cs typeface="+mj-cs"/>
              </a:rPr>
              <a:t> </a:t>
            </a:r>
            <a:r>
              <a:rPr lang="en-US" sz="2400" b="1" dirty="0" err="1">
                <a:ln w="3175" cmpd="sng">
                  <a:noFill/>
                </a:ln>
                <a:latin typeface="+mj-lt"/>
                <a:ea typeface="+mj-ea"/>
                <a:cs typeface="+mj-cs"/>
              </a:rPr>
              <a:t>programlarının</a:t>
            </a:r>
            <a:r>
              <a:rPr lang="en-US" sz="2400" b="1" dirty="0">
                <a:ln w="3175" cmpd="sng">
                  <a:noFill/>
                </a:ln>
                <a:latin typeface="+mj-lt"/>
                <a:ea typeface="+mj-ea"/>
                <a:cs typeface="+mj-cs"/>
              </a:rPr>
              <a:t> </a:t>
            </a:r>
            <a:r>
              <a:rPr lang="en-US" sz="2400" b="1" dirty="0" err="1">
                <a:ln w="3175" cmpd="sng">
                  <a:noFill/>
                </a:ln>
                <a:latin typeface="+mj-lt"/>
                <a:ea typeface="+mj-ea"/>
                <a:cs typeface="+mj-cs"/>
              </a:rPr>
              <a:t>akreditasyon</a:t>
            </a:r>
            <a:r>
              <a:rPr lang="en-US" sz="2400" b="1" dirty="0">
                <a:ln w="3175" cmpd="sng">
                  <a:noFill/>
                </a:ln>
                <a:latin typeface="+mj-lt"/>
                <a:ea typeface="+mj-ea"/>
                <a:cs typeface="+mj-cs"/>
              </a:rPr>
              <a:t> </a:t>
            </a:r>
            <a:r>
              <a:rPr lang="en-US" sz="2400" b="1" dirty="0" err="1">
                <a:ln w="3175" cmpd="sng">
                  <a:noFill/>
                </a:ln>
                <a:latin typeface="+mj-lt"/>
                <a:ea typeface="+mj-ea"/>
                <a:cs typeface="+mj-cs"/>
              </a:rPr>
              <a:t>bilgisine</a:t>
            </a:r>
            <a:r>
              <a:rPr lang="en-US" sz="2400" b="1" dirty="0">
                <a:ln w="3175" cmpd="sng">
                  <a:noFill/>
                </a:ln>
                <a:latin typeface="+mj-lt"/>
                <a:ea typeface="+mj-ea"/>
                <a:cs typeface="+mj-cs"/>
              </a:rPr>
              <a:t> de </a:t>
            </a:r>
            <a:r>
              <a:rPr lang="en-US" sz="2400" b="1" dirty="0" err="1">
                <a:ln w="3175" cmpd="sng">
                  <a:noFill/>
                </a:ln>
                <a:latin typeface="+mj-lt"/>
                <a:ea typeface="+mj-ea"/>
                <a:cs typeface="+mj-cs"/>
              </a:rPr>
              <a:t>yer</a:t>
            </a:r>
            <a:r>
              <a:rPr lang="en-US" sz="2400" b="1" dirty="0">
                <a:ln w="3175" cmpd="sng">
                  <a:noFill/>
                </a:ln>
                <a:latin typeface="+mj-lt"/>
                <a:ea typeface="+mj-ea"/>
                <a:cs typeface="+mj-cs"/>
              </a:rPr>
              <a:t> </a:t>
            </a:r>
            <a:r>
              <a:rPr lang="en-US" sz="2400" b="1" dirty="0" err="1">
                <a:ln w="3175" cmpd="sng">
                  <a:noFill/>
                </a:ln>
                <a:latin typeface="+mj-lt"/>
                <a:ea typeface="+mj-ea"/>
                <a:cs typeface="+mj-cs"/>
              </a:rPr>
              <a:t>verdi</a:t>
            </a:r>
            <a:r>
              <a:rPr lang="en-US" sz="2400" b="1" dirty="0">
                <a:ln w="3175" cmpd="sng">
                  <a:noFill/>
                </a:ln>
                <a:latin typeface="+mj-lt"/>
                <a:ea typeface="+mj-ea"/>
                <a:cs typeface="+mj-cs"/>
              </a:rPr>
              <a:t>. </a:t>
            </a:r>
          </a:p>
        </p:txBody>
      </p:sp>
      <p:pic>
        <p:nvPicPr>
          <p:cNvPr id="3" name="Resim 2" descr="ekran görüntüsü içeren bir resim&#10;&#10;Açıklama otomatik olarak oluşturuldu">
            <a:extLst>
              <a:ext uri="{FF2B5EF4-FFF2-40B4-BE49-F238E27FC236}">
                <a16:creationId xmlns:a16="http://schemas.microsoft.com/office/drawing/2014/main" id="{A3B257ED-3308-40F0-853E-219610E5DCB2}"/>
              </a:ext>
            </a:extLst>
          </p:cNvPr>
          <p:cNvPicPr>
            <a:picLocks noChangeAspect="1"/>
          </p:cNvPicPr>
          <p:nvPr/>
        </p:nvPicPr>
        <p:blipFill rotWithShape="1">
          <a:blip r:embed="rId3"/>
          <a:srcRect l="25032" r="41635"/>
          <a:stretch/>
        </p:blipFill>
        <p:spPr>
          <a:xfrm>
            <a:off x="8127998" y="10"/>
            <a:ext cx="4064001" cy="6857990"/>
          </a:xfrm>
          <a:prstGeom prst="rect">
            <a:avLst/>
          </a:prstGeom>
        </p:spPr>
      </p:pic>
      <p:sp>
        <p:nvSpPr>
          <p:cNvPr id="5" name="Oval 4">
            <a:extLst>
              <a:ext uri="{FF2B5EF4-FFF2-40B4-BE49-F238E27FC236}">
                <a16:creationId xmlns:a16="http://schemas.microsoft.com/office/drawing/2014/main" id="{388A425C-DD69-4EDA-8DD0-A30D4C38467A}"/>
              </a:ext>
            </a:extLst>
          </p:cNvPr>
          <p:cNvSpPr/>
          <p:nvPr/>
        </p:nvSpPr>
        <p:spPr>
          <a:xfrm>
            <a:off x="10912839" y="1858780"/>
            <a:ext cx="733061" cy="599607"/>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3549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3943691343"/>
              </p:ext>
            </p:extLst>
          </p:nvPr>
        </p:nvGraphicFramePr>
        <p:xfrm>
          <a:off x="1925754" y="109125"/>
          <a:ext cx="9443860" cy="3186163"/>
        </p:xfrm>
        <a:graphic>
          <a:graphicData uri="http://schemas.openxmlformats.org/drawingml/2006/table">
            <a:tbl>
              <a:tblPr firstRow="1" firstCol="1" bandRow="1">
                <a:tableStyleId>{5C22544A-7EE6-4342-B048-85BDC9FD1C3A}</a:tableStyleId>
              </a:tblPr>
              <a:tblGrid>
                <a:gridCol w="3894561">
                  <a:extLst>
                    <a:ext uri="{9D8B030D-6E8A-4147-A177-3AD203B41FA5}">
                      <a16:colId xmlns:a16="http://schemas.microsoft.com/office/drawing/2014/main" val="369190731"/>
                    </a:ext>
                  </a:extLst>
                </a:gridCol>
                <a:gridCol w="2537125">
                  <a:extLst>
                    <a:ext uri="{9D8B030D-6E8A-4147-A177-3AD203B41FA5}">
                      <a16:colId xmlns:a16="http://schemas.microsoft.com/office/drawing/2014/main" val="2256510193"/>
                    </a:ext>
                  </a:extLst>
                </a:gridCol>
                <a:gridCol w="3012174">
                  <a:extLst>
                    <a:ext uri="{9D8B030D-6E8A-4147-A177-3AD203B41FA5}">
                      <a16:colId xmlns:a16="http://schemas.microsoft.com/office/drawing/2014/main" val="4072379350"/>
                    </a:ext>
                  </a:extLst>
                </a:gridCol>
              </a:tblGrid>
              <a:tr h="579303">
                <a:tc>
                  <a:txBody>
                    <a:bodyPr/>
                    <a:lstStyle/>
                    <a:p>
                      <a:pPr algn="ctr">
                        <a:spcAft>
                          <a:spcPts val="600"/>
                        </a:spcAft>
                      </a:pPr>
                      <a:r>
                        <a:rPr lang="tr-TR" sz="1200">
                          <a:effectLst/>
                        </a:rPr>
                        <a:t>Adı Soyadı</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tr-TR" sz="1200">
                          <a:effectLst/>
                        </a:rPr>
                        <a:t>Göreve Başlama ve Ayrılma Tarihleri</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tr-TR" sz="1200">
                          <a:effectLst/>
                        </a:rPr>
                        <a:t>Açıklama</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26563574"/>
                  </a:ext>
                </a:extLst>
              </a:tr>
              <a:tr h="289651">
                <a:tc>
                  <a:txBody>
                    <a:bodyPr/>
                    <a:lstStyle/>
                    <a:p>
                      <a:pPr algn="l">
                        <a:spcAft>
                          <a:spcPts val="600"/>
                        </a:spcAft>
                      </a:pPr>
                      <a:r>
                        <a:rPr lang="tr-TR" sz="1200">
                          <a:effectLst/>
                        </a:rPr>
                        <a:t>Prof. Dr. Rahmi Hüseyin ÜNAL</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1988-1997</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dirty="0">
                          <a:effectLst/>
                        </a:rPr>
                        <a:t>Arkeoloji </a:t>
                      </a:r>
                      <a:r>
                        <a:rPr lang="tr-TR" sz="1200" dirty="0" smtClean="0">
                          <a:effectLst/>
                        </a:rPr>
                        <a:t>ve Sanat Tarihi</a:t>
                      </a:r>
                      <a:r>
                        <a:rPr lang="tr-TR" sz="1200" baseline="0" dirty="0" smtClean="0">
                          <a:effectLst/>
                        </a:rPr>
                        <a:t> </a:t>
                      </a:r>
                      <a:r>
                        <a:rPr lang="tr-TR" sz="1200" dirty="0" smtClean="0">
                          <a:effectLst/>
                        </a:rPr>
                        <a:t>Bölümü </a:t>
                      </a:r>
                      <a:r>
                        <a:rPr lang="tr-TR" sz="1200" dirty="0">
                          <a:effectLst/>
                        </a:rPr>
                        <a:t>Başkanı</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21908185"/>
                  </a:ext>
                </a:extLst>
              </a:tr>
              <a:tr h="579303">
                <a:tc>
                  <a:txBody>
                    <a:bodyPr/>
                    <a:lstStyle/>
                    <a:p>
                      <a:pPr algn="l">
                        <a:spcAft>
                          <a:spcPts val="600"/>
                        </a:spcAft>
                      </a:pPr>
                      <a:r>
                        <a:rPr lang="tr-TR" sz="1200">
                          <a:effectLst/>
                        </a:rPr>
                        <a:t>Prof. Dr. Tomris BAKIR</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0"/>
                        </a:spcAft>
                      </a:pPr>
                      <a:r>
                        <a:rPr lang="tr-TR" sz="1200">
                          <a:effectLst/>
                        </a:rPr>
                        <a:t>1997-1999</a:t>
                      </a:r>
                    </a:p>
                    <a:p>
                      <a:pPr algn="l">
                        <a:spcAft>
                          <a:spcPts val="0"/>
                        </a:spcAft>
                      </a:pPr>
                      <a:r>
                        <a:rPr lang="tr-TR" sz="1200">
                          <a:effectLst/>
                        </a:rPr>
                        <a:t>2003-2005</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Arkeoloji Bölümü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46002483"/>
                  </a:ext>
                </a:extLst>
              </a:tr>
              <a:tr h="289651">
                <a:tc>
                  <a:txBody>
                    <a:bodyPr/>
                    <a:lstStyle/>
                    <a:p>
                      <a:pPr algn="l">
                        <a:spcAft>
                          <a:spcPts val="600"/>
                        </a:spcAft>
                      </a:pPr>
                      <a:r>
                        <a:rPr lang="tr-TR" sz="1200">
                          <a:effectLst/>
                        </a:rPr>
                        <a:t>Prof.Dr. Güven BAKIR</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1999-2003</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Arkeoloji Bölümü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38345552"/>
                  </a:ext>
                </a:extLst>
              </a:tr>
              <a:tr h="289651">
                <a:tc>
                  <a:txBody>
                    <a:bodyPr/>
                    <a:lstStyle/>
                    <a:p>
                      <a:pPr algn="l">
                        <a:spcAft>
                          <a:spcPts val="600"/>
                        </a:spcAft>
                      </a:pPr>
                      <a:r>
                        <a:rPr lang="tr-TR" sz="1200">
                          <a:effectLst/>
                        </a:rPr>
                        <a:t>Prof. Dr. Altan ÇİLİNGİROĞLU</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600"/>
                        </a:spcAft>
                      </a:pPr>
                      <a:r>
                        <a:rPr lang="tr-TR" sz="1200">
                          <a:effectLst/>
                        </a:rPr>
                        <a:t>2009-2012</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Arkeoloji Bölümü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29814950"/>
                  </a:ext>
                </a:extLst>
              </a:tr>
              <a:tr h="289651">
                <a:tc>
                  <a:txBody>
                    <a:bodyPr/>
                    <a:lstStyle/>
                    <a:p>
                      <a:pPr algn="l">
                        <a:spcAft>
                          <a:spcPts val="600"/>
                        </a:spcAft>
                      </a:pPr>
                      <a:r>
                        <a:rPr lang="tr-TR" sz="1200">
                          <a:effectLst/>
                        </a:rPr>
                        <a:t>Prof. Dr. Nuran ŞAHİN</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2007-2009</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Arkeoloji Bölümü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4395981"/>
                  </a:ext>
                </a:extLst>
              </a:tr>
              <a:tr h="289651">
                <a:tc>
                  <a:txBody>
                    <a:bodyPr/>
                    <a:lstStyle/>
                    <a:p>
                      <a:pPr algn="l">
                        <a:spcAft>
                          <a:spcPts val="600"/>
                        </a:spcAft>
                      </a:pPr>
                      <a:r>
                        <a:rPr lang="tr-TR" sz="1200">
                          <a:effectLst/>
                        </a:rPr>
                        <a:t>Prof. Dr. Ersin DOĞER</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2005-2006</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Arkeoloji Bölümü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43065571"/>
                  </a:ext>
                </a:extLst>
              </a:tr>
              <a:tr h="289651">
                <a:tc>
                  <a:txBody>
                    <a:bodyPr/>
                    <a:lstStyle/>
                    <a:p>
                      <a:pPr algn="l">
                        <a:spcAft>
                          <a:spcPts val="600"/>
                        </a:spcAft>
                      </a:pPr>
                      <a:r>
                        <a:rPr lang="tr-TR" sz="1200">
                          <a:effectLst/>
                        </a:rPr>
                        <a:t>Prof. Dr. Eşref ABAY</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2012-2017</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dirty="0">
                          <a:effectLst/>
                        </a:rPr>
                        <a:t>Arkeoloji Bölümü Başkanı</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147631"/>
                  </a:ext>
                </a:extLst>
              </a:tr>
              <a:tr h="289651">
                <a:tc>
                  <a:txBody>
                    <a:bodyPr/>
                    <a:lstStyle/>
                    <a:p>
                      <a:pPr algn="l">
                        <a:spcAft>
                          <a:spcPts val="600"/>
                        </a:spcAft>
                      </a:pPr>
                      <a:r>
                        <a:rPr lang="tr-TR" sz="1200">
                          <a:effectLst/>
                        </a:rPr>
                        <a:t>Prof. Dr. A. Kaan ŞENOL</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2017- Devam ediyor</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dirty="0">
                          <a:effectLst/>
                        </a:rPr>
                        <a:t>Arkeoloji Bölümü Başkanı</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75646121"/>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1583351050"/>
              </p:ext>
            </p:extLst>
          </p:nvPr>
        </p:nvGraphicFramePr>
        <p:xfrm>
          <a:off x="1925754" y="3537260"/>
          <a:ext cx="8814132" cy="2509856"/>
        </p:xfrm>
        <a:graphic>
          <a:graphicData uri="http://schemas.openxmlformats.org/drawingml/2006/table">
            <a:tbl>
              <a:tblPr firstRow="1" firstCol="1" bandRow="1">
                <a:tableStyleId>{5C22544A-7EE6-4342-B048-85BDC9FD1C3A}</a:tableStyleId>
              </a:tblPr>
              <a:tblGrid>
                <a:gridCol w="3706989">
                  <a:extLst>
                    <a:ext uri="{9D8B030D-6E8A-4147-A177-3AD203B41FA5}">
                      <a16:colId xmlns:a16="http://schemas.microsoft.com/office/drawing/2014/main" val="4294370718"/>
                    </a:ext>
                  </a:extLst>
                </a:gridCol>
                <a:gridCol w="2668517">
                  <a:extLst>
                    <a:ext uri="{9D8B030D-6E8A-4147-A177-3AD203B41FA5}">
                      <a16:colId xmlns:a16="http://schemas.microsoft.com/office/drawing/2014/main" val="305011636"/>
                    </a:ext>
                  </a:extLst>
                </a:gridCol>
                <a:gridCol w="2438626">
                  <a:extLst>
                    <a:ext uri="{9D8B030D-6E8A-4147-A177-3AD203B41FA5}">
                      <a16:colId xmlns:a16="http://schemas.microsoft.com/office/drawing/2014/main" val="647900775"/>
                    </a:ext>
                  </a:extLst>
                </a:gridCol>
              </a:tblGrid>
              <a:tr h="627464">
                <a:tc>
                  <a:txBody>
                    <a:bodyPr/>
                    <a:lstStyle/>
                    <a:p>
                      <a:pPr algn="ctr">
                        <a:spcAft>
                          <a:spcPts val="600"/>
                        </a:spcAft>
                      </a:pPr>
                      <a:r>
                        <a:rPr lang="tr-TR" sz="1200">
                          <a:effectLst/>
                        </a:rPr>
                        <a:t>Adı Soyadı</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tr-TR" sz="1200">
                          <a:effectLst/>
                        </a:rPr>
                        <a:t>Göreve Başlama ve Ayrılma Tarihleri</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tr-TR" sz="1200">
                          <a:effectLst/>
                        </a:rPr>
                        <a:t>Açıklama</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34634842"/>
                  </a:ext>
                </a:extLst>
              </a:tr>
              <a:tr h="313732">
                <a:tc>
                  <a:txBody>
                    <a:bodyPr/>
                    <a:lstStyle/>
                    <a:p>
                      <a:pPr algn="l">
                        <a:spcAft>
                          <a:spcPts val="600"/>
                        </a:spcAft>
                      </a:pPr>
                      <a:r>
                        <a:rPr lang="tr-TR" sz="1200">
                          <a:effectLst/>
                        </a:rPr>
                        <a:t>Prof. Dr. Tomris BAKIR</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1991-2005</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Anabilim Dalı Başkanı</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68155205"/>
                  </a:ext>
                </a:extLst>
              </a:tr>
              <a:tr h="313732">
                <a:tc>
                  <a:txBody>
                    <a:bodyPr/>
                    <a:lstStyle/>
                    <a:p>
                      <a:pPr algn="l">
                        <a:spcAft>
                          <a:spcPts val="600"/>
                        </a:spcAft>
                      </a:pPr>
                      <a:r>
                        <a:rPr lang="tr-TR" sz="1200">
                          <a:effectLst/>
                        </a:rPr>
                        <a:t>Prof. Dr. Nuran ŞAHİN</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2006-2014</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Anabilim Dalı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69733038"/>
                  </a:ext>
                </a:extLst>
              </a:tr>
              <a:tr h="313732">
                <a:tc>
                  <a:txBody>
                    <a:bodyPr/>
                    <a:lstStyle/>
                    <a:p>
                      <a:pPr algn="l">
                        <a:spcAft>
                          <a:spcPts val="600"/>
                        </a:spcAft>
                      </a:pPr>
                      <a:r>
                        <a:rPr lang="tr-TR" sz="1200">
                          <a:effectLst/>
                        </a:rPr>
                        <a:t>Prof. Dr. Ersin DOĞER</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2005-2006</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Anabilim Dalı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8773992"/>
                  </a:ext>
                </a:extLst>
              </a:tr>
              <a:tr h="627464">
                <a:tc>
                  <a:txBody>
                    <a:bodyPr/>
                    <a:lstStyle/>
                    <a:p>
                      <a:pPr algn="l">
                        <a:spcAft>
                          <a:spcPts val="600"/>
                        </a:spcAft>
                      </a:pPr>
                      <a:r>
                        <a:rPr lang="tr-TR" sz="1200">
                          <a:effectLst/>
                        </a:rPr>
                        <a:t>Prof. Dr. Rafet Gül GÜRTEKİN DEMİR</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2014-2017</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Anabilim Dalı Başkanı</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37556534"/>
                  </a:ext>
                </a:extLst>
              </a:tr>
              <a:tr h="313732">
                <a:tc>
                  <a:txBody>
                    <a:bodyPr/>
                    <a:lstStyle/>
                    <a:p>
                      <a:pPr algn="l">
                        <a:spcAft>
                          <a:spcPts val="600"/>
                        </a:spcAft>
                      </a:pPr>
                      <a:r>
                        <a:rPr lang="tr-TR" sz="1200">
                          <a:effectLst/>
                        </a:rPr>
                        <a:t>Prof. Dr. A. Kaan ŞENOL</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a:effectLst/>
                        </a:rPr>
                        <a:t>2017-</a:t>
                      </a:r>
                      <a:endParaRPr lang="tr-T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Aft>
                          <a:spcPts val="600"/>
                        </a:spcAft>
                      </a:pPr>
                      <a:r>
                        <a:rPr lang="tr-TR" sz="1200" dirty="0">
                          <a:effectLst/>
                        </a:rPr>
                        <a:t>Anabilim Dalı Başkanı</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19350715"/>
                  </a:ext>
                </a:extLst>
              </a:tr>
            </a:tbl>
          </a:graphicData>
        </a:graphic>
      </p:graphicFrame>
    </p:spTree>
    <p:extLst>
      <p:ext uri="{BB962C8B-B14F-4D97-AF65-F5344CB8AC3E}">
        <p14:creationId xmlns:p14="http://schemas.microsoft.com/office/powerpoint/2010/main" val="283712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AEF981F-AA9E-4AF9-8400-87CE582AB013}"/>
              </a:ext>
            </a:extLst>
          </p:cNvPr>
          <p:cNvSpPr/>
          <p:nvPr/>
        </p:nvSpPr>
        <p:spPr>
          <a:xfrm>
            <a:off x="1723869" y="1028343"/>
            <a:ext cx="10283251" cy="4247317"/>
          </a:xfrm>
          <a:prstGeom prst="rect">
            <a:avLst/>
          </a:prstGeom>
        </p:spPr>
        <p:txBody>
          <a:bodyPr wrap="square">
            <a:spAutoFit/>
          </a:bodyPr>
          <a:lstStyle/>
          <a:p>
            <a:pPr fontAlgn="base"/>
            <a:r>
              <a:rPr lang="tr-TR" dirty="0">
                <a:solidFill>
                  <a:srgbClr val="FF6600"/>
                </a:solidFill>
                <a:latin typeface="inherit"/>
              </a:rPr>
              <a:t>ULUSAL AKREDİTASYON KURULUŞLARI</a:t>
            </a:r>
            <a:r>
              <a:rPr lang="tr-TR" b="0" i="0" dirty="0">
                <a:solidFill>
                  <a:srgbClr val="606569"/>
                </a:solidFill>
                <a:effectLst/>
                <a:latin typeface="Open Sans"/>
              </a:rPr>
              <a:t/>
            </a:r>
            <a:br>
              <a:rPr lang="tr-TR" b="0" i="0" dirty="0">
                <a:solidFill>
                  <a:srgbClr val="606569"/>
                </a:solidFill>
                <a:effectLst/>
                <a:latin typeface="Open Sans"/>
              </a:rPr>
            </a:br>
            <a:r>
              <a:rPr lang="tr-TR" dirty="0">
                <a:solidFill>
                  <a:srgbClr val="FF6600"/>
                </a:solidFill>
                <a:latin typeface="inherit"/>
              </a:rPr>
              <a:t>ECZAKDER:</a:t>
            </a:r>
            <a:r>
              <a:rPr lang="tr-TR" dirty="0">
                <a:solidFill>
                  <a:srgbClr val="606569"/>
                </a:solidFill>
                <a:latin typeface="inherit"/>
              </a:rPr>
              <a:t> Eczacılık Eğitim Programlarını Değerlendirme ve Akreditasyon Derneği (ECZAKDER), eczacılık eğitimi programları 2014 yılından bu yana denetliyor.</a:t>
            </a:r>
            <a:endParaRPr lang="tr-TR" b="0" i="0" dirty="0">
              <a:solidFill>
                <a:srgbClr val="606569"/>
              </a:solidFill>
              <a:effectLst/>
              <a:latin typeface="Open Sans"/>
            </a:endParaRPr>
          </a:p>
          <a:p>
            <a:pPr fontAlgn="base"/>
            <a:r>
              <a:rPr lang="tr-TR" dirty="0">
                <a:solidFill>
                  <a:srgbClr val="FF6600"/>
                </a:solidFill>
                <a:latin typeface="inherit"/>
              </a:rPr>
              <a:t>FEDEK:</a:t>
            </a:r>
            <a:r>
              <a:rPr lang="tr-TR" dirty="0">
                <a:solidFill>
                  <a:srgbClr val="606569"/>
                </a:solidFill>
                <a:latin typeface="inherit"/>
              </a:rPr>
              <a:t> 2009’da kurulan Fen, Edebiyat, Fen-Edebiyat, Dil ve Tarih-Coğrafya Fakülteleri Öğretim Programlarını Değerlendirme ve Akreditasyon Derneği (FEDEK) bu fakültelerde sunulan eğitimi akredite ediyor.</a:t>
            </a:r>
            <a:endParaRPr lang="tr-TR" b="0" i="0" dirty="0">
              <a:solidFill>
                <a:srgbClr val="606569"/>
              </a:solidFill>
              <a:effectLst/>
              <a:latin typeface="Open Sans"/>
            </a:endParaRPr>
          </a:p>
          <a:p>
            <a:pPr fontAlgn="base"/>
            <a:r>
              <a:rPr lang="tr-TR" dirty="0" err="1">
                <a:solidFill>
                  <a:srgbClr val="FF6600"/>
                </a:solidFill>
                <a:latin typeface="inherit"/>
              </a:rPr>
              <a:t>MİAK:</a:t>
            </a:r>
            <a:r>
              <a:rPr lang="tr-TR" dirty="0" err="1">
                <a:solidFill>
                  <a:srgbClr val="606569"/>
                </a:solidFill>
                <a:latin typeface="inherit"/>
              </a:rPr>
              <a:t>Türk</a:t>
            </a:r>
            <a:r>
              <a:rPr lang="tr-TR" dirty="0">
                <a:solidFill>
                  <a:srgbClr val="606569"/>
                </a:solidFill>
                <a:latin typeface="inherit"/>
              </a:rPr>
              <a:t> Mühendis ve Mimar Odaları Birliği (TMMOB) Kanunu’na göre kurulan Mimarlık Akreditasyon Kurulu (MİAK) mimarlık eğitimi veren programları denetliyor. MÜDEK: Mühendislik Eğitim Programları Değerlendirme ve Akreditasyon Derneği (MÜDEK) mühendislik programlarını bölümlerini denetliyor.</a:t>
            </a:r>
            <a:endParaRPr lang="tr-TR" b="0" i="0" dirty="0">
              <a:solidFill>
                <a:srgbClr val="606569"/>
              </a:solidFill>
              <a:effectLst/>
              <a:latin typeface="Open Sans"/>
            </a:endParaRPr>
          </a:p>
          <a:p>
            <a:pPr fontAlgn="base"/>
            <a:r>
              <a:rPr lang="tr-TR" dirty="0">
                <a:solidFill>
                  <a:srgbClr val="FF6600"/>
                </a:solidFill>
                <a:latin typeface="inherit"/>
              </a:rPr>
              <a:t>PSİKOLOGLAR DERNEĞİ:</a:t>
            </a:r>
            <a:r>
              <a:rPr lang="tr-TR" dirty="0">
                <a:solidFill>
                  <a:srgbClr val="606569"/>
                </a:solidFill>
                <a:latin typeface="inherit"/>
              </a:rPr>
              <a:t> Farklı üniversitelerden akademisyenlerin bulunduğu Psikoloji Lisans Eğitimi Akreditasyonu Kurulu psikoloji programlarını akredite ediyor. TEPDAD: Tıp Dekanları Konseyi </a:t>
            </a:r>
            <a:r>
              <a:rPr lang="tr-TR" dirty="0" err="1">
                <a:solidFill>
                  <a:srgbClr val="606569"/>
                </a:solidFill>
                <a:latin typeface="inherit"/>
              </a:rPr>
              <a:t>insiyatifinde</a:t>
            </a:r>
            <a:r>
              <a:rPr lang="tr-TR" dirty="0">
                <a:solidFill>
                  <a:srgbClr val="606569"/>
                </a:solidFill>
                <a:latin typeface="inherit"/>
              </a:rPr>
              <a:t> Ulusal Tıp Eğitimi Akreditasyon Kurulu (UTEAK) tıp fakültelerinde verilen eğitimin kalitesine belge vermek üzere 2008’de kuruldu. Daha sonra Tıp Eğitimi Programları Değerlendirme ve Akreditasyon Derneği (TEPDAD) kuruldu ve tıp fakültelerini akredite etmeye başladı.</a:t>
            </a:r>
            <a:endParaRPr lang="tr-TR" b="0" i="0" dirty="0">
              <a:solidFill>
                <a:srgbClr val="606569"/>
              </a:solidFill>
              <a:effectLst/>
              <a:latin typeface="Open Sans"/>
            </a:endParaRPr>
          </a:p>
          <a:p>
            <a:pPr fontAlgn="base"/>
            <a:r>
              <a:rPr lang="tr-TR" dirty="0">
                <a:solidFill>
                  <a:srgbClr val="FF6600"/>
                </a:solidFill>
                <a:latin typeface="inherit"/>
              </a:rPr>
              <a:t>VEDEK:</a:t>
            </a:r>
            <a:r>
              <a:rPr lang="tr-TR" dirty="0">
                <a:solidFill>
                  <a:srgbClr val="606569"/>
                </a:solidFill>
                <a:latin typeface="inherit"/>
              </a:rPr>
              <a:t> Veteriner Hekimliği Eğitim Kurumları ve Programları Değerlendirme ve Akreditasyon Derneği veterinerlik programlarını denetliyor.</a:t>
            </a:r>
            <a:endParaRPr lang="tr-TR" b="0" i="0" dirty="0">
              <a:solidFill>
                <a:srgbClr val="606569"/>
              </a:solidFill>
              <a:effectLst/>
              <a:latin typeface="Open Sans"/>
            </a:endParaRPr>
          </a:p>
        </p:txBody>
      </p:sp>
      <p:sp>
        <p:nvSpPr>
          <p:cNvPr id="3" name="Dikdörtgen 2">
            <a:extLst>
              <a:ext uri="{FF2B5EF4-FFF2-40B4-BE49-F238E27FC236}">
                <a16:creationId xmlns:a16="http://schemas.microsoft.com/office/drawing/2014/main" id="{E26D46F9-3129-4394-BDC5-9314670C4464}"/>
              </a:ext>
            </a:extLst>
          </p:cNvPr>
          <p:cNvSpPr/>
          <p:nvPr/>
        </p:nvSpPr>
        <p:spPr>
          <a:xfrm>
            <a:off x="1723870" y="396203"/>
            <a:ext cx="4248920" cy="369332"/>
          </a:xfrm>
          <a:prstGeom prst="rect">
            <a:avLst/>
          </a:prstGeom>
        </p:spPr>
        <p:txBody>
          <a:bodyPr wrap="none">
            <a:spAutoFit/>
          </a:bodyPr>
          <a:lstStyle/>
          <a:p>
            <a:pPr fontAlgn="base"/>
            <a:r>
              <a:rPr lang="tr-TR" dirty="0">
                <a:solidFill>
                  <a:srgbClr val="FF6600"/>
                </a:solidFill>
                <a:latin typeface="Arial Nova Light" panose="020B0604020202020204" pitchFamily="34" charset="0"/>
              </a:rPr>
              <a:t>AKREDİTASYON BELGESİNİ KİM VERİR?</a:t>
            </a:r>
          </a:p>
        </p:txBody>
      </p:sp>
    </p:spTree>
    <p:extLst>
      <p:ext uri="{BB962C8B-B14F-4D97-AF65-F5344CB8AC3E}">
        <p14:creationId xmlns:p14="http://schemas.microsoft.com/office/powerpoint/2010/main" val="3312474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C16767C-2376-41A7-8D49-1656251CD5E9}"/>
              </a:ext>
            </a:extLst>
          </p:cNvPr>
          <p:cNvSpPr/>
          <p:nvPr/>
        </p:nvSpPr>
        <p:spPr>
          <a:xfrm>
            <a:off x="1593954" y="215286"/>
            <a:ext cx="7939790" cy="2031325"/>
          </a:xfrm>
          <a:prstGeom prst="rect">
            <a:avLst/>
          </a:prstGeom>
        </p:spPr>
        <p:txBody>
          <a:bodyPr wrap="square">
            <a:spAutoFit/>
          </a:bodyPr>
          <a:lstStyle/>
          <a:p>
            <a:pPr fontAlgn="base"/>
            <a:r>
              <a:rPr lang="tr-TR" b="1" i="0" dirty="0">
                <a:solidFill>
                  <a:srgbClr val="FF0000"/>
                </a:solidFill>
                <a:effectLst/>
                <a:latin typeface="Arial Nova Light" panose="020B0304020202020204" pitchFamily="34" charset="0"/>
              </a:rPr>
              <a:t> NEDEN AKREDİTASYON</a:t>
            </a:r>
            <a:r>
              <a:rPr lang="tr-TR" b="1" dirty="0">
                <a:solidFill>
                  <a:srgbClr val="FF0000"/>
                </a:solidFill>
                <a:latin typeface="Arial Nova Light" panose="020B0304020202020204" pitchFamily="34" charset="0"/>
              </a:rPr>
              <a:t>?</a:t>
            </a:r>
          </a:p>
          <a:p>
            <a:pPr algn="just"/>
            <a:r>
              <a:rPr lang="tr-TR" b="1" i="0" dirty="0">
                <a:solidFill>
                  <a:srgbClr val="444444"/>
                </a:solidFill>
                <a:effectLst/>
                <a:latin typeface="Arial Nova Light" panose="020B0304020202020204" pitchFamily="34" charset="0"/>
              </a:rPr>
              <a:t>1) Yükseköğretim kurumlarının karşılıklı birbirlerini tanıma sürecini kolaylaştırmak ve hızlandırmak ile</a:t>
            </a:r>
          </a:p>
          <a:p>
            <a:pPr algn="just"/>
            <a:r>
              <a:rPr lang="tr-TR" b="1" i="0" dirty="0">
                <a:solidFill>
                  <a:srgbClr val="444444"/>
                </a:solidFill>
                <a:effectLst/>
                <a:latin typeface="Arial Nova Light" panose="020B0304020202020204" pitchFamily="34" charset="0"/>
              </a:rPr>
              <a:t>2) Diploma ve unvanların karşılaştırılabilmesine yardımcı olmaktır.</a:t>
            </a:r>
          </a:p>
          <a:p>
            <a:pPr algn="just"/>
            <a:r>
              <a:rPr lang="tr-TR" b="1" i="0" dirty="0">
                <a:solidFill>
                  <a:srgbClr val="444444"/>
                </a:solidFill>
                <a:effectLst/>
                <a:latin typeface="Arial Nova Light" panose="020B0304020202020204" pitchFamily="34" charset="0"/>
              </a:rPr>
              <a:t>Türkiye'de yasalar nedeniyle gerek "Tanıma" gerekse "Diploma Denklik </a:t>
            </a:r>
            <a:r>
              <a:rPr lang="tr-TR" b="1" i="0" dirty="0" err="1">
                <a:solidFill>
                  <a:srgbClr val="444444"/>
                </a:solidFill>
                <a:effectLst/>
                <a:latin typeface="Arial Nova Light" panose="020B0304020202020204" pitchFamily="34" charset="0"/>
              </a:rPr>
              <a:t>Süreçleri"nde</a:t>
            </a:r>
            <a:r>
              <a:rPr lang="tr-TR" b="1" i="0" dirty="0">
                <a:solidFill>
                  <a:srgbClr val="444444"/>
                </a:solidFill>
                <a:effectLst/>
                <a:latin typeface="Arial Nova Light" panose="020B0304020202020204" pitchFamily="34" charset="0"/>
              </a:rPr>
              <a:t> akreditasyon işlemleri Kurulumuz tarafından yerine getirilmektedir.</a:t>
            </a:r>
          </a:p>
          <a:p>
            <a:pPr algn="just"/>
            <a:r>
              <a:rPr lang="tr-TR" b="0" i="0" dirty="0">
                <a:solidFill>
                  <a:srgbClr val="444444"/>
                </a:solidFill>
                <a:effectLst/>
                <a:latin typeface="Arial" panose="020B0604020202020204" pitchFamily="34" charset="0"/>
              </a:rPr>
              <a:t> </a:t>
            </a:r>
          </a:p>
        </p:txBody>
      </p:sp>
      <p:sp>
        <p:nvSpPr>
          <p:cNvPr id="3" name="Dikdörtgen 2">
            <a:extLst>
              <a:ext uri="{FF2B5EF4-FFF2-40B4-BE49-F238E27FC236}">
                <a16:creationId xmlns:a16="http://schemas.microsoft.com/office/drawing/2014/main" id="{58758542-7AE8-4E20-A09E-6D3C5DEACA74}"/>
              </a:ext>
            </a:extLst>
          </p:cNvPr>
          <p:cNvSpPr/>
          <p:nvPr/>
        </p:nvSpPr>
        <p:spPr>
          <a:xfrm>
            <a:off x="4452078" y="2025908"/>
            <a:ext cx="6966505" cy="4832092"/>
          </a:xfrm>
          <a:prstGeom prst="rect">
            <a:avLst/>
          </a:prstGeom>
          <a:ln w="57150">
            <a:solidFill>
              <a:srgbClr val="FF0000"/>
            </a:solidFill>
          </a:ln>
        </p:spPr>
        <p:txBody>
          <a:bodyPr wrap="square">
            <a:spAutoFit/>
          </a:bodyPr>
          <a:lstStyle/>
          <a:p>
            <a:pPr algn="just"/>
            <a:r>
              <a:rPr lang="tr-TR" sz="1400" b="1" dirty="0">
                <a:solidFill>
                  <a:srgbClr val="444444"/>
                </a:solidFill>
                <a:latin typeface="Trebuchet MS" panose="020B0603020202020204" pitchFamily="34" charset="0"/>
              </a:rPr>
              <a:t>Y</a:t>
            </a:r>
            <a:r>
              <a:rPr lang="tr-TR" sz="1400" b="1" i="0" dirty="0">
                <a:solidFill>
                  <a:srgbClr val="444444"/>
                </a:solidFill>
                <a:effectLst/>
                <a:latin typeface="Trebuchet MS" panose="020B0603020202020204" pitchFamily="34" charset="0"/>
              </a:rPr>
              <a:t>ÜKSEKÖĞRETİMDE TANIMA</a:t>
            </a:r>
            <a:endParaRPr lang="tr-TR" sz="1400" b="0" i="0" dirty="0">
              <a:solidFill>
                <a:srgbClr val="444444"/>
              </a:solidFill>
              <a:effectLst/>
              <a:latin typeface="Arial" panose="020B0604020202020204" pitchFamily="34" charset="0"/>
            </a:endParaRPr>
          </a:p>
          <a:p>
            <a:pPr algn="just"/>
            <a:r>
              <a:rPr lang="tr-TR" sz="1400" b="0" i="0" dirty="0">
                <a:solidFill>
                  <a:srgbClr val="444444"/>
                </a:solidFill>
                <a:effectLst/>
                <a:latin typeface="Arial" panose="020B0604020202020204" pitchFamily="34" charset="0"/>
              </a:rPr>
              <a:t> </a:t>
            </a:r>
          </a:p>
          <a:p>
            <a:pPr algn="just"/>
            <a:r>
              <a:rPr lang="tr-TR" sz="1400" b="1" i="0" dirty="0">
                <a:solidFill>
                  <a:srgbClr val="444444"/>
                </a:solidFill>
                <a:effectLst/>
                <a:latin typeface="Trebuchet MS" panose="020B0603020202020204" pitchFamily="34" charset="0"/>
              </a:rPr>
              <a:t>Tanıma kavramı</a:t>
            </a:r>
            <a:r>
              <a:rPr lang="tr-TR" sz="1400" b="0" i="0" dirty="0">
                <a:solidFill>
                  <a:srgbClr val="444444"/>
                </a:solidFill>
                <a:effectLst/>
                <a:latin typeface="Trebuchet MS" panose="020B0603020202020204" pitchFamily="34" charset="0"/>
              </a:rPr>
              <a:t>, 05.12.2017 tarihli Resmi </a:t>
            </a:r>
            <a:r>
              <a:rPr lang="tr-TR" sz="1400" b="0" i="0" dirty="0" err="1">
                <a:solidFill>
                  <a:srgbClr val="444444"/>
                </a:solidFill>
                <a:effectLst/>
                <a:latin typeface="Trebuchet MS" panose="020B0603020202020204" pitchFamily="34" charset="0"/>
              </a:rPr>
              <a:t>Gazete'de</a:t>
            </a:r>
            <a:r>
              <a:rPr lang="tr-TR" sz="1400" b="0" i="0" dirty="0">
                <a:solidFill>
                  <a:srgbClr val="444444"/>
                </a:solidFill>
                <a:effectLst/>
                <a:latin typeface="Trebuchet MS" panose="020B0603020202020204" pitchFamily="34" charset="0"/>
              </a:rPr>
              <a:t> yayımlanarak yürürlüğe giren "Yurtdışı Yükseköğretim Diplomaları Tanıma ve Denklik Yönetmeliği" 3. maddesi k bendinde; "</a:t>
            </a:r>
            <a:r>
              <a:rPr lang="tr-TR" sz="1400" b="0" i="1" dirty="0">
                <a:solidFill>
                  <a:srgbClr val="444444"/>
                </a:solidFill>
                <a:effectLst/>
                <a:latin typeface="Trebuchet MS" panose="020B0603020202020204" pitchFamily="34" charset="0"/>
              </a:rPr>
              <a:t>Diplomayı veren yurt dışı yükseköğretim kurumunun ve bu kurumun ilgili programının akademik derece vermeye yetkili olduğunun Yükseköğretim Kurulu tarafından kabul edilmesi</a:t>
            </a:r>
            <a:r>
              <a:rPr lang="tr-TR" sz="1400" b="0" i="0" dirty="0">
                <a:solidFill>
                  <a:srgbClr val="444444"/>
                </a:solidFill>
                <a:effectLst/>
                <a:latin typeface="Trebuchet MS" panose="020B0603020202020204" pitchFamily="34" charset="0"/>
              </a:rPr>
              <a:t>" olarak tanımlanmıştır.</a:t>
            </a:r>
            <a:endParaRPr lang="tr-TR" sz="1400" b="0" i="0" dirty="0">
              <a:solidFill>
                <a:srgbClr val="444444"/>
              </a:solidFill>
              <a:effectLst/>
              <a:latin typeface="Arial" panose="020B0604020202020204" pitchFamily="34" charset="0"/>
            </a:endParaRPr>
          </a:p>
          <a:p>
            <a:pPr algn="just"/>
            <a:r>
              <a:rPr lang="tr-TR" sz="1400" b="0" i="0" dirty="0">
                <a:solidFill>
                  <a:srgbClr val="444444"/>
                </a:solidFill>
                <a:effectLst/>
                <a:latin typeface="Arial" panose="020B0604020202020204" pitchFamily="34" charset="0"/>
              </a:rPr>
              <a:t> </a:t>
            </a:r>
          </a:p>
          <a:p>
            <a:pPr algn="just"/>
            <a:r>
              <a:rPr lang="tr-TR" sz="1400" b="0" i="0" dirty="0">
                <a:solidFill>
                  <a:srgbClr val="444444"/>
                </a:solidFill>
                <a:effectLst/>
                <a:latin typeface="Trebuchet MS" panose="020B0603020202020204" pitchFamily="34" charset="0"/>
              </a:rPr>
              <a:t>Yükseköğretim Kurulu Başkanlığının yurt dışındaki yükseköğretim kurumlarını tanıma veya tanınmama haklı saklı olmakla ve ayrıntıları Yurtdışı Yükseköğretim Diplomaları Tanıma ve Denklik Yönetmeliği ve yurtdışındaki Yükseköğretim Kurumları, Programları ve Derecelerinin Tanınmasına İlişkin Usul ve Esaslarda belirlenmekle birlikte temel olarak aşağıdaki hususların da göz önünde bulundurulması gerekmektedir.</a:t>
            </a:r>
            <a:endParaRPr lang="tr-TR" sz="1400" b="0" i="0" dirty="0">
              <a:solidFill>
                <a:srgbClr val="444444"/>
              </a:solidFill>
              <a:effectLst/>
              <a:latin typeface="Arial" panose="020B0604020202020204" pitchFamily="34" charset="0"/>
            </a:endParaRPr>
          </a:p>
          <a:p>
            <a:pPr algn="just"/>
            <a:r>
              <a:rPr lang="tr-TR" sz="1400" b="0" i="0" dirty="0">
                <a:solidFill>
                  <a:srgbClr val="444444"/>
                </a:solidFill>
                <a:effectLst/>
                <a:latin typeface="Arial" panose="020B0604020202020204" pitchFamily="34" charset="0"/>
              </a:rPr>
              <a:t> </a:t>
            </a:r>
          </a:p>
          <a:p>
            <a:pPr algn="just"/>
            <a:r>
              <a:rPr lang="tr-TR" sz="1400" b="1" i="0" dirty="0">
                <a:solidFill>
                  <a:srgbClr val="444444"/>
                </a:solidFill>
                <a:effectLst/>
                <a:latin typeface="Trebuchet MS" panose="020B0603020202020204" pitchFamily="34" charset="0"/>
              </a:rPr>
              <a:t>Diplomayı veren yükseköğretim kurumunun ve eğitim programının;</a:t>
            </a:r>
            <a:endParaRPr lang="tr-TR" sz="1400" b="0" i="0" dirty="0">
              <a:solidFill>
                <a:srgbClr val="444444"/>
              </a:solidFill>
              <a:effectLst/>
              <a:latin typeface="Arial" panose="020B0604020202020204" pitchFamily="34" charset="0"/>
            </a:endParaRPr>
          </a:p>
          <a:p>
            <a:pPr algn="just"/>
            <a:r>
              <a:rPr lang="tr-TR" sz="1400" b="0" i="0" dirty="0">
                <a:solidFill>
                  <a:srgbClr val="444444"/>
                </a:solidFill>
                <a:effectLst/>
                <a:latin typeface="Trebuchet MS" panose="020B0603020202020204" pitchFamily="34" charset="0"/>
              </a:rPr>
              <a:t>1) Öncelikle faaliyet gösterdiği ülke yetkili makamlarınca diploma vermeye yetkili bir kurum olarak tanınması,</a:t>
            </a:r>
            <a:endParaRPr lang="tr-TR" sz="1400" b="0" i="0" dirty="0">
              <a:solidFill>
                <a:srgbClr val="444444"/>
              </a:solidFill>
              <a:effectLst/>
              <a:latin typeface="Arial" panose="020B0604020202020204" pitchFamily="34" charset="0"/>
            </a:endParaRPr>
          </a:p>
          <a:p>
            <a:pPr algn="just"/>
            <a:r>
              <a:rPr lang="tr-TR" sz="1400" b="0" i="0" dirty="0">
                <a:solidFill>
                  <a:srgbClr val="444444"/>
                </a:solidFill>
                <a:effectLst/>
                <a:latin typeface="Trebuchet MS" panose="020B0603020202020204" pitchFamily="34" charset="0"/>
              </a:rPr>
              <a:t>2) </a:t>
            </a:r>
            <a:r>
              <a:rPr lang="tr-TR" sz="1400" b="0" i="0" dirty="0">
                <a:solidFill>
                  <a:srgbClr val="444444"/>
                </a:solidFill>
                <a:effectLst/>
                <a:highlight>
                  <a:srgbClr val="FFFF00"/>
                </a:highlight>
                <a:latin typeface="Trebuchet MS" panose="020B0603020202020204" pitchFamily="34" charset="0"/>
              </a:rPr>
              <a:t>Akreditasyon ya da kalite güvencesi kuruluşları tarafından akredite edilmiş olması</a:t>
            </a:r>
            <a:r>
              <a:rPr lang="tr-TR" sz="1400" b="0" i="0" dirty="0">
                <a:solidFill>
                  <a:srgbClr val="444444"/>
                </a:solidFill>
                <a:effectLst/>
                <a:latin typeface="Trebuchet MS" panose="020B0603020202020204" pitchFamily="34" charset="0"/>
              </a:rPr>
              <a:t> ve</a:t>
            </a:r>
            <a:endParaRPr lang="tr-TR" sz="1400" b="0" i="0" dirty="0">
              <a:solidFill>
                <a:srgbClr val="444444"/>
              </a:solidFill>
              <a:effectLst/>
              <a:latin typeface="Arial" panose="020B0604020202020204" pitchFamily="34" charset="0"/>
            </a:endParaRPr>
          </a:p>
          <a:p>
            <a:pPr algn="just"/>
            <a:r>
              <a:rPr lang="tr-TR" sz="1400" b="0" i="0" dirty="0">
                <a:solidFill>
                  <a:srgbClr val="444444"/>
                </a:solidFill>
                <a:effectLst/>
                <a:latin typeface="Trebuchet MS" panose="020B0603020202020204" pitchFamily="34" charset="0"/>
              </a:rPr>
              <a:t>3) Yükseköğretim Kurulu Başkanlığı tarafından da tanınması gerekmektedir.</a:t>
            </a:r>
            <a:endParaRPr lang="tr-TR" sz="1400" b="0" i="0" dirty="0">
              <a:solidFill>
                <a:srgbClr val="444444"/>
              </a:solidFill>
              <a:effectLst/>
              <a:latin typeface="Arial" panose="020B0604020202020204" pitchFamily="34" charset="0"/>
            </a:endParaRPr>
          </a:p>
          <a:p>
            <a:pPr algn="just"/>
            <a:r>
              <a:rPr lang="tr-TR" sz="1400" b="0" i="0" dirty="0">
                <a:solidFill>
                  <a:srgbClr val="444444"/>
                </a:solidFill>
                <a:effectLst/>
                <a:latin typeface="Arial" panose="020B0604020202020204" pitchFamily="34" charset="0"/>
              </a:rPr>
              <a:t> </a:t>
            </a:r>
          </a:p>
        </p:txBody>
      </p:sp>
      <p:cxnSp>
        <p:nvCxnSpPr>
          <p:cNvPr id="5" name="Düz Ok Bağlayıcısı 4">
            <a:extLst>
              <a:ext uri="{FF2B5EF4-FFF2-40B4-BE49-F238E27FC236}">
                <a16:creationId xmlns:a16="http://schemas.microsoft.com/office/drawing/2014/main" id="{847E900D-7308-41B0-8B84-09C43D969CD7}"/>
              </a:ext>
            </a:extLst>
          </p:cNvPr>
          <p:cNvCxnSpPr>
            <a:cxnSpLocks/>
          </p:cNvCxnSpPr>
          <p:nvPr/>
        </p:nvCxnSpPr>
        <p:spPr>
          <a:xfrm>
            <a:off x="6430781" y="1499016"/>
            <a:ext cx="884419" cy="419725"/>
          </a:xfrm>
          <a:prstGeom prst="straightConnector1">
            <a:avLst/>
          </a:prstGeom>
          <a:ln cmpd="dbl">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78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CB34D8BE-07DB-4794-AF61-CE0EE2BB34AE}"/>
              </a:ext>
            </a:extLst>
          </p:cNvPr>
          <p:cNvGraphicFramePr>
            <a:graphicFrameLocks noGrp="1"/>
          </p:cNvGraphicFramePr>
          <p:nvPr>
            <p:extLst>
              <p:ext uri="{D42A27DB-BD31-4B8C-83A1-F6EECF244321}">
                <p14:modId xmlns:p14="http://schemas.microsoft.com/office/powerpoint/2010/main" val="755124245"/>
              </p:ext>
            </p:extLst>
          </p:nvPr>
        </p:nvGraphicFramePr>
        <p:xfrm>
          <a:off x="3077133" y="1487658"/>
          <a:ext cx="8362949" cy="1394460"/>
        </p:xfrm>
        <a:graphic>
          <a:graphicData uri="http://schemas.openxmlformats.org/drawingml/2006/table">
            <a:tbl>
              <a:tblPr/>
              <a:tblGrid>
                <a:gridCol w="3190105">
                  <a:extLst>
                    <a:ext uri="{9D8B030D-6E8A-4147-A177-3AD203B41FA5}">
                      <a16:colId xmlns:a16="http://schemas.microsoft.com/office/drawing/2014/main" val="1898990142"/>
                    </a:ext>
                  </a:extLst>
                </a:gridCol>
                <a:gridCol w="2481193">
                  <a:extLst>
                    <a:ext uri="{9D8B030D-6E8A-4147-A177-3AD203B41FA5}">
                      <a16:colId xmlns:a16="http://schemas.microsoft.com/office/drawing/2014/main" val="3599756912"/>
                    </a:ext>
                  </a:extLst>
                </a:gridCol>
                <a:gridCol w="2691651">
                  <a:extLst>
                    <a:ext uri="{9D8B030D-6E8A-4147-A177-3AD203B41FA5}">
                      <a16:colId xmlns:a16="http://schemas.microsoft.com/office/drawing/2014/main" val="2829106578"/>
                    </a:ext>
                  </a:extLst>
                </a:gridCol>
              </a:tblGrid>
              <a:tr h="0">
                <a:tc>
                  <a:txBody>
                    <a:bodyPr/>
                    <a:lstStyle/>
                    <a:p>
                      <a:r>
                        <a:rPr lang="tr-TR" b="1" i="0" u="none" strike="noStrike">
                          <a:solidFill>
                            <a:srgbClr val="0000FF"/>
                          </a:solidFill>
                          <a:effectLst/>
                          <a:latin typeface="Open Sans"/>
                          <a:hlinkClick r:id="rId2"/>
                        </a:rPr>
                        <a:t>Anadolu Üniversitesi</a:t>
                      </a:r>
                      <a:endParaRPr lang="tr-TR">
                        <a:effectLst/>
                      </a:endParaRPr>
                    </a:p>
                  </a:txBody>
                  <a:tcPr marL="190500" marR="190500" marT="95250" marB="95250" anchor="ctr">
                    <a:lnL>
                      <a:noFill/>
                    </a:lnL>
                    <a:lnR>
                      <a:noFill/>
                    </a:lnR>
                    <a:lnT>
                      <a:noFill/>
                    </a:lnT>
                    <a:lnB>
                      <a:noFill/>
                    </a:lnB>
                    <a:solidFill>
                      <a:srgbClr val="E4ECEF"/>
                    </a:solidFill>
                  </a:tcPr>
                </a:tc>
                <a:tc>
                  <a:txBody>
                    <a:bodyPr/>
                    <a:lstStyle/>
                    <a:p>
                      <a:r>
                        <a:rPr lang="tr-TR">
                          <a:effectLst/>
                        </a:rPr>
                        <a:t> </a:t>
                      </a:r>
                    </a:p>
                  </a:txBody>
                  <a:tcPr marL="190500" marR="190500" marT="95250" marB="95250" anchor="ctr">
                    <a:lnL>
                      <a:noFill/>
                    </a:lnL>
                    <a:lnR>
                      <a:noFill/>
                    </a:lnR>
                    <a:lnT>
                      <a:noFill/>
                    </a:lnT>
                    <a:lnB>
                      <a:noFill/>
                    </a:lnB>
                    <a:solidFill>
                      <a:srgbClr val="E4ECEF"/>
                    </a:solidFill>
                  </a:tcPr>
                </a:tc>
                <a:tc rowSpan="3">
                  <a:txBody>
                    <a:bodyPr/>
                    <a:lstStyle/>
                    <a:p>
                      <a:endParaRPr lang="tr-TR">
                        <a:effectLst/>
                      </a:endParaRPr>
                    </a:p>
                  </a:txBody>
                  <a:tcPr marL="190500" marR="190500" marT="95250" marB="95250" anchor="ctr">
                    <a:lnL>
                      <a:noFill/>
                    </a:lnL>
                    <a:lnR>
                      <a:noFill/>
                    </a:lnR>
                    <a:lnT>
                      <a:noFill/>
                    </a:lnT>
                    <a:lnB>
                      <a:noFill/>
                    </a:lnB>
                    <a:solidFill>
                      <a:srgbClr val="E4ECEF"/>
                    </a:solidFill>
                  </a:tcPr>
                </a:tc>
                <a:extLst>
                  <a:ext uri="{0D108BD9-81ED-4DB2-BD59-A6C34878D82A}">
                    <a16:rowId xmlns:a16="http://schemas.microsoft.com/office/drawing/2014/main" val="2532254331"/>
                  </a:ext>
                </a:extLst>
              </a:tr>
              <a:tr h="0">
                <a:tc>
                  <a:txBody>
                    <a:bodyPr/>
                    <a:lstStyle/>
                    <a:p>
                      <a:r>
                        <a:rPr lang="tr-TR" b="1" i="0">
                          <a:effectLst/>
                        </a:rPr>
                        <a:t>Akredite Programlar</a:t>
                      </a:r>
                      <a:endParaRPr lang="tr-TR">
                        <a:effectLst/>
                      </a:endParaRPr>
                    </a:p>
                  </a:txBody>
                  <a:tcPr marL="190500" marR="190500" marT="95250" marB="95250">
                    <a:lnL>
                      <a:noFill/>
                    </a:lnL>
                    <a:lnR>
                      <a:noFill/>
                    </a:lnR>
                    <a:lnT>
                      <a:noFill/>
                    </a:lnT>
                    <a:lnB>
                      <a:noFill/>
                    </a:lnB>
                    <a:solidFill>
                      <a:srgbClr val="E2E2E2"/>
                    </a:solidFill>
                  </a:tcPr>
                </a:tc>
                <a:tc>
                  <a:txBody>
                    <a:bodyPr/>
                    <a:lstStyle/>
                    <a:p>
                      <a:r>
                        <a:rPr lang="tr-TR" b="1" i="0" dirty="0">
                          <a:effectLst/>
                        </a:rPr>
                        <a:t>Süresi:</a:t>
                      </a:r>
                      <a:endParaRPr lang="tr-TR" dirty="0">
                        <a:effectLst/>
                      </a:endParaRPr>
                    </a:p>
                  </a:txBody>
                  <a:tcPr marL="190500" marR="190500" marT="95250" marB="95250">
                    <a:lnL>
                      <a:noFill/>
                    </a:lnL>
                    <a:lnR>
                      <a:noFill/>
                    </a:lnR>
                    <a:lnT>
                      <a:noFill/>
                    </a:lnT>
                    <a:lnB>
                      <a:noFill/>
                    </a:lnB>
                    <a:solidFill>
                      <a:srgbClr val="E2E2E2"/>
                    </a:solidFill>
                  </a:tcPr>
                </a:tc>
                <a:tc vMerge="1">
                  <a:txBody>
                    <a:bodyPr/>
                    <a:lstStyle/>
                    <a:p>
                      <a:endParaRPr lang="tr-TR"/>
                    </a:p>
                  </a:txBody>
                  <a:tcPr/>
                </a:tc>
                <a:extLst>
                  <a:ext uri="{0D108BD9-81ED-4DB2-BD59-A6C34878D82A}">
                    <a16:rowId xmlns:a16="http://schemas.microsoft.com/office/drawing/2014/main" val="3081884649"/>
                  </a:ext>
                </a:extLst>
              </a:tr>
              <a:tr h="0">
                <a:tc>
                  <a:txBody>
                    <a:bodyPr/>
                    <a:lstStyle/>
                    <a:p>
                      <a:r>
                        <a:rPr lang="tr-TR" dirty="0">
                          <a:effectLst/>
                        </a:rPr>
                        <a:t>Arkeoloji</a:t>
                      </a:r>
                    </a:p>
                  </a:txBody>
                  <a:tcPr marL="190500" marR="190500" marT="95250" marB="95250">
                    <a:lnL>
                      <a:noFill/>
                    </a:lnL>
                    <a:lnR>
                      <a:noFill/>
                    </a:lnR>
                    <a:lnT>
                      <a:noFill/>
                    </a:lnT>
                    <a:lnB>
                      <a:noFill/>
                    </a:lnB>
                    <a:solidFill>
                      <a:srgbClr val="E2E2E2"/>
                    </a:solidFill>
                  </a:tcPr>
                </a:tc>
                <a:tc>
                  <a:txBody>
                    <a:bodyPr/>
                    <a:lstStyle/>
                    <a:p>
                      <a:r>
                        <a:rPr lang="tr-TR" dirty="0">
                          <a:effectLst/>
                        </a:rPr>
                        <a:t>2014 - 2019</a:t>
                      </a:r>
                    </a:p>
                  </a:txBody>
                  <a:tcPr marL="190500" marR="190500" marT="95250" marB="95250">
                    <a:lnL>
                      <a:noFill/>
                    </a:lnL>
                    <a:lnR>
                      <a:noFill/>
                    </a:lnR>
                    <a:lnT>
                      <a:noFill/>
                    </a:lnT>
                    <a:lnB>
                      <a:noFill/>
                    </a:lnB>
                    <a:solidFill>
                      <a:srgbClr val="E2E2E2"/>
                    </a:solidFill>
                  </a:tcPr>
                </a:tc>
                <a:tc vMerge="1">
                  <a:txBody>
                    <a:bodyPr/>
                    <a:lstStyle/>
                    <a:p>
                      <a:endParaRPr lang="tr-TR"/>
                    </a:p>
                  </a:txBody>
                  <a:tcPr/>
                </a:tc>
                <a:extLst>
                  <a:ext uri="{0D108BD9-81ED-4DB2-BD59-A6C34878D82A}">
                    <a16:rowId xmlns:a16="http://schemas.microsoft.com/office/drawing/2014/main" val="3237609049"/>
                  </a:ext>
                </a:extLst>
              </a:tr>
            </a:tbl>
          </a:graphicData>
        </a:graphic>
      </p:graphicFrame>
      <p:pic>
        <p:nvPicPr>
          <p:cNvPr id="1025" name="Picture 1">
            <a:extLst>
              <a:ext uri="{FF2B5EF4-FFF2-40B4-BE49-F238E27FC236}">
                <a16:creationId xmlns:a16="http://schemas.microsoft.com/office/drawing/2014/main" id="{3F65A285-A6D4-4481-AB06-44487C05A7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7866" y="1526562"/>
            <a:ext cx="1139484" cy="58700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a:extLst>
              <a:ext uri="{FF2B5EF4-FFF2-40B4-BE49-F238E27FC236}">
                <a16:creationId xmlns:a16="http://schemas.microsoft.com/office/drawing/2014/main" id="{F33112BF-790B-42FF-ADB5-6731F15B654C}"/>
              </a:ext>
            </a:extLst>
          </p:cNvPr>
          <p:cNvGraphicFramePr>
            <a:graphicFrameLocks noGrp="1"/>
          </p:cNvGraphicFramePr>
          <p:nvPr>
            <p:extLst>
              <p:ext uri="{D42A27DB-BD31-4B8C-83A1-F6EECF244321}">
                <p14:modId xmlns:p14="http://schemas.microsoft.com/office/powerpoint/2010/main" val="3763559703"/>
              </p:ext>
            </p:extLst>
          </p:nvPr>
        </p:nvGraphicFramePr>
        <p:xfrm>
          <a:off x="3077133" y="3863488"/>
          <a:ext cx="8362949" cy="1394460"/>
        </p:xfrm>
        <a:graphic>
          <a:graphicData uri="http://schemas.openxmlformats.org/drawingml/2006/table">
            <a:tbl>
              <a:tblPr/>
              <a:tblGrid>
                <a:gridCol w="3190105">
                  <a:extLst>
                    <a:ext uri="{9D8B030D-6E8A-4147-A177-3AD203B41FA5}">
                      <a16:colId xmlns:a16="http://schemas.microsoft.com/office/drawing/2014/main" val="722020211"/>
                    </a:ext>
                  </a:extLst>
                </a:gridCol>
                <a:gridCol w="2481193">
                  <a:extLst>
                    <a:ext uri="{9D8B030D-6E8A-4147-A177-3AD203B41FA5}">
                      <a16:colId xmlns:a16="http://schemas.microsoft.com/office/drawing/2014/main" val="3626604608"/>
                    </a:ext>
                  </a:extLst>
                </a:gridCol>
                <a:gridCol w="2691651">
                  <a:extLst>
                    <a:ext uri="{9D8B030D-6E8A-4147-A177-3AD203B41FA5}">
                      <a16:colId xmlns:a16="http://schemas.microsoft.com/office/drawing/2014/main" val="3165121515"/>
                    </a:ext>
                  </a:extLst>
                </a:gridCol>
              </a:tblGrid>
              <a:tr h="0">
                <a:tc gridSpan="2">
                  <a:txBody>
                    <a:bodyPr/>
                    <a:lstStyle/>
                    <a:p>
                      <a:r>
                        <a:rPr lang="tr-TR" b="1" i="0" u="none" strike="noStrike" dirty="0">
                          <a:solidFill>
                            <a:srgbClr val="0000FF"/>
                          </a:solidFill>
                          <a:effectLst/>
                          <a:latin typeface="Open Sans"/>
                          <a:hlinkClick r:id="rId4"/>
                        </a:rPr>
                        <a:t>Kocaeli Üniversitesi</a:t>
                      </a:r>
                      <a:endParaRPr lang="tr-TR" dirty="0">
                        <a:effectLst/>
                      </a:endParaRPr>
                    </a:p>
                  </a:txBody>
                  <a:tcPr marL="190500" marR="190500" marT="95250" marB="95250" anchor="ctr">
                    <a:lnL>
                      <a:noFill/>
                    </a:lnL>
                    <a:lnR>
                      <a:noFill/>
                    </a:lnR>
                    <a:lnT>
                      <a:noFill/>
                    </a:lnT>
                    <a:lnB>
                      <a:noFill/>
                    </a:lnB>
                    <a:solidFill>
                      <a:srgbClr val="E4ECEF"/>
                    </a:solidFill>
                  </a:tcPr>
                </a:tc>
                <a:tc hMerge="1">
                  <a:txBody>
                    <a:bodyPr/>
                    <a:lstStyle/>
                    <a:p>
                      <a:endParaRPr lang="tr-TR"/>
                    </a:p>
                  </a:txBody>
                  <a:tcPr/>
                </a:tc>
                <a:tc rowSpan="3">
                  <a:txBody>
                    <a:bodyPr/>
                    <a:lstStyle/>
                    <a:p>
                      <a:endParaRPr lang="tr-TR">
                        <a:effectLst/>
                      </a:endParaRPr>
                    </a:p>
                  </a:txBody>
                  <a:tcPr marL="190500" marR="190500" marT="95250" marB="95250" anchor="ctr">
                    <a:lnL>
                      <a:noFill/>
                    </a:lnL>
                    <a:lnR>
                      <a:noFill/>
                    </a:lnR>
                    <a:lnT>
                      <a:noFill/>
                    </a:lnT>
                    <a:lnB>
                      <a:noFill/>
                    </a:lnB>
                    <a:solidFill>
                      <a:srgbClr val="E4ECEF"/>
                    </a:solidFill>
                  </a:tcPr>
                </a:tc>
                <a:extLst>
                  <a:ext uri="{0D108BD9-81ED-4DB2-BD59-A6C34878D82A}">
                    <a16:rowId xmlns:a16="http://schemas.microsoft.com/office/drawing/2014/main" val="677990310"/>
                  </a:ext>
                </a:extLst>
              </a:tr>
              <a:tr h="0">
                <a:tc>
                  <a:txBody>
                    <a:bodyPr/>
                    <a:lstStyle/>
                    <a:p>
                      <a:r>
                        <a:rPr lang="tr-TR" b="1" i="0">
                          <a:effectLst/>
                        </a:rPr>
                        <a:t>Akredite Programlar</a:t>
                      </a:r>
                      <a:endParaRPr lang="tr-TR">
                        <a:effectLst/>
                      </a:endParaRPr>
                    </a:p>
                  </a:txBody>
                  <a:tcPr marL="190500" marR="190500" marT="95250" marB="95250">
                    <a:lnL>
                      <a:noFill/>
                    </a:lnL>
                    <a:lnR>
                      <a:noFill/>
                    </a:lnR>
                    <a:lnT>
                      <a:noFill/>
                    </a:lnT>
                    <a:lnB>
                      <a:noFill/>
                    </a:lnB>
                    <a:solidFill>
                      <a:srgbClr val="E2E2E2"/>
                    </a:solidFill>
                  </a:tcPr>
                </a:tc>
                <a:tc>
                  <a:txBody>
                    <a:bodyPr/>
                    <a:lstStyle/>
                    <a:p>
                      <a:r>
                        <a:rPr lang="tr-TR" b="1" i="0">
                          <a:effectLst/>
                        </a:rPr>
                        <a:t>Süresi</a:t>
                      </a:r>
                      <a:endParaRPr lang="tr-TR">
                        <a:effectLst/>
                      </a:endParaRPr>
                    </a:p>
                  </a:txBody>
                  <a:tcPr marL="190500" marR="190500" marT="95250" marB="95250">
                    <a:lnL>
                      <a:noFill/>
                    </a:lnL>
                    <a:lnR>
                      <a:noFill/>
                    </a:lnR>
                    <a:lnT>
                      <a:noFill/>
                    </a:lnT>
                    <a:lnB>
                      <a:noFill/>
                    </a:lnB>
                    <a:solidFill>
                      <a:srgbClr val="E2E2E2"/>
                    </a:solidFill>
                  </a:tcPr>
                </a:tc>
                <a:tc vMerge="1">
                  <a:txBody>
                    <a:bodyPr/>
                    <a:lstStyle/>
                    <a:p>
                      <a:endParaRPr lang="tr-TR"/>
                    </a:p>
                  </a:txBody>
                  <a:tcPr/>
                </a:tc>
                <a:extLst>
                  <a:ext uri="{0D108BD9-81ED-4DB2-BD59-A6C34878D82A}">
                    <a16:rowId xmlns:a16="http://schemas.microsoft.com/office/drawing/2014/main" val="1110412058"/>
                  </a:ext>
                </a:extLst>
              </a:tr>
              <a:tr h="0">
                <a:tc>
                  <a:txBody>
                    <a:bodyPr/>
                    <a:lstStyle/>
                    <a:p>
                      <a:r>
                        <a:rPr lang="tr-TR">
                          <a:effectLst/>
                        </a:rPr>
                        <a:t>Arkeoloji</a:t>
                      </a:r>
                    </a:p>
                  </a:txBody>
                  <a:tcPr marL="190500" marR="190500" marT="95250" marB="95250">
                    <a:lnL>
                      <a:noFill/>
                    </a:lnL>
                    <a:lnR>
                      <a:noFill/>
                    </a:lnR>
                    <a:lnT>
                      <a:noFill/>
                    </a:lnT>
                    <a:lnB>
                      <a:noFill/>
                    </a:lnB>
                    <a:solidFill>
                      <a:srgbClr val="E2E2E2"/>
                    </a:solidFill>
                  </a:tcPr>
                </a:tc>
                <a:tc>
                  <a:txBody>
                    <a:bodyPr/>
                    <a:lstStyle/>
                    <a:p>
                      <a:r>
                        <a:rPr lang="tr-TR" dirty="0">
                          <a:effectLst/>
                        </a:rPr>
                        <a:t>2017-2019</a:t>
                      </a:r>
                    </a:p>
                  </a:txBody>
                  <a:tcPr marL="190500" marR="190500" marT="95250" marB="95250">
                    <a:lnL>
                      <a:noFill/>
                    </a:lnL>
                    <a:lnR>
                      <a:noFill/>
                    </a:lnR>
                    <a:lnT>
                      <a:noFill/>
                    </a:lnT>
                    <a:lnB>
                      <a:noFill/>
                    </a:lnB>
                    <a:solidFill>
                      <a:srgbClr val="E2E2E2"/>
                    </a:solidFill>
                  </a:tcPr>
                </a:tc>
                <a:tc vMerge="1">
                  <a:txBody>
                    <a:bodyPr/>
                    <a:lstStyle/>
                    <a:p>
                      <a:endParaRPr lang="tr-TR"/>
                    </a:p>
                  </a:txBody>
                  <a:tcPr/>
                </a:tc>
                <a:extLst>
                  <a:ext uri="{0D108BD9-81ED-4DB2-BD59-A6C34878D82A}">
                    <a16:rowId xmlns:a16="http://schemas.microsoft.com/office/drawing/2014/main" val="1862617631"/>
                  </a:ext>
                </a:extLst>
              </a:tr>
            </a:tbl>
          </a:graphicData>
        </a:graphic>
      </p:graphicFrame>
      <p:pic>
        <p:nvPicPr>
          <p:cNvPr id="1026" name="Picture 2">
            <a:extLst>
              <a:ext uri="{FF2B5EF4-FFF2-40B4-BE49-F238E27FC236}">
                <a16:creationId xmlns:a16="http://schemas.microsoft.com/office/drawing/2014/main" id="{8E73F2B0-C60A-42BB-A6E0-C0F62854DE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7866" y="3863488"/>
            <a:ext cx="1139482" cy="587006"/>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a:extLst>
              <a:ext uri="{FF2B5EF4-FFF2-40B4-BE49-F238E27FC236}">
                <a16:creationId xmlns:a16="http://schemas.microsoft.com/office/drawing/2014/main" id="{62653995-008B-4F5A-8DEF-2CA3015872EA}"/>
              </a:ext>
            </a:extLst>
          </p:cNvPr>
          <p:cNvSpPr/>
          <p:nvPr/>
        </p:nvSpPr>
        <p:spPr>
          <a:xfrm>
            <a:off x="1722536" y="386778"/>
            <a:ext cx="7562135" cy="369332"/>
          </a:xfrm>
          <a:prstGeom prst="rect">
            <a:avLst/>
          </a:prstGeom>
        </p:spPr>
        <p:txBody>
          <a:bodyPr wrap="none">
            <a:spAutoFit/>
          </a:bodyPr>
          <a:lstStyle/>
          <a:p>
            <a:pPr fontAlgn="base"/>
            <a:r>
              <a:rPr lang="tr-TR" dirty="0">
                <a:solidFill>
                  <a:srgbClr val="FF6600"/>
                </a:solidFill>
                <a:latin typeface="Arial Nova Light" panose="020B0604020202020204" pitchFamily="34" charset="0"/>
              </a:rPr>
              <a:t>TÜRKİYE’DE ARKEOLOJİ ALANINDA HANGİ ÜNİVERSİTELER AKREDİTE?</a:t>
            </a:r>
          </a:p>
        </p:txBody>
      </p:sp>
    </p:spTree>
    <p:extLst>
      <p:ext uri="{BB962C8B-B14F-4D97-AF65-F5344CB8AC3E}">
        <p14:creationId xmlns:p14="http://schemas.microsoft.com/office/powerpoint/2010/main" val="71943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334A92-CE9C-CC45-8A49-920BD150976B}"/>
              </a:ext>
            </a:extLst>
          </p:cNvPr>
          <p:cNvSpPr>
            <a:spLocks noGrp="1"/>
          </p:cNvSpPr>
          <p:nvPr>
            <p:ph type="title"/>
          </p:nvPr>
        </p:nvSpPr>
        <p:spPr/>
        <p:txBody>
          <a:bodyPr/>
          <a:lstStyle/>
          <a:p>
            <a:pPr algn="ctr"/>
            <a:r>
              <a:rPr lang="tr-TR" dirty="0"/>
              <a:t>FEDEK NEDİR?</a:t>
            </a:r>
          </a:p>
        </p:txBody>
      </p:sp>
      <p:sp>
        <p:nvSpPr>
          <p:cNvPr id="3" name="İçerik Yer Tutucusu 2">
            <a:extLst>
              <a:ext uri="{FF2B5EF4-FFF2-40B4-BE49-F238E27FC236}">
                <a16:creationId xmlns:a16="http://schemas.microsoft.com/office/drawing/2014/main" id="{A155FB9C-3BD4-7F48-8CE5-09A618731B9F}"/>
              </a:ext>
            </a:extLst>
          </p:cNvPr>
          <p:cNvSpPr>
            <a:spLocks noGrp="1"/>
          </p:cNvSpPr>
          <p:nvPr>
            <p:ph idx="1"/>
          </p:nvPr>
        </p:nvSpPr>
        <p:spPr/>
        <p:txBody>
          <a:bodyPr>
            <a:normAutofit fontScale="92500"/>
          </a:bodyPr>
          <a:lstStyle/>
          <a:p>
            <a:pPr marL="0" indent="0">
              <a:buNone/>
            </a:pPr>
            <a:r>
              <a:rPr lang="tr-TR" b="1" dirty="0"/>
              <a:t>VİZYON</a:t>
            </a:r>
            <a:endParaRPr lang="tr-TR" dirty="0"/>
          </a:p>
          <a:p>
            <a:r>
              <a:rPr lang="tr-TR" dirty="0"/>
              <a:t>Öğretim Programlarının akreditasyonunda yenilikçiliği ve sürekli gelişimi ile, alanında önder bir akreditasyon kuruluşu olmaktır.</a:t>
            </a:r>
          </a:p>
          <a:p>
            <a:endParaRPr lang="tr-TR" dirty="0"/>
          </a:p>
          <a:p>
            <a:pPr marL="0" indent="0">
              <a:buNone/>
            </a:pPr>
            <a:r>
              <a:rPr lang="tr-TR" b="1" dirty="0"/>
              <a:t>MİSYON</a:t>
            </a:r>
            <a:endParaRPr lang="tr-TR" dirty="0"/>
          </a:p>
          <a:p>
            <a:r>
              <a:rPr lang="tr-TR" dirty="0"/>
              <a:t>Öğretim programları için akreditasyon, değerlendirme ve bilgilendirme çalışmaları yaparak, FEF öğretiminin kalitesinin yükseltilmesine katkıda bulunmaktır.</a:t>
            </a:r>
          </a:p>
          <a:p>
            <a:endParaRPr lang="tr-TR" dirty="0"/>
          </a:p>
        </p:txBody>
      </p:sp>
    </p:spTree>
    <p:extLst>
      <p:ext uri="{BB962C8B-B14F-4D97-AF65-F5344CB8AC3E}">
        <p14:creationId xmlns:p14="http://schemas.microsoft.com/office/powerpoint/2010/main" val="76237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18ADCB1-DA64-454E-AE63-8D6439420A43}"/>
              </a:ext>
            </a:extLst>
          </p:cNvPr>
          <p:cNvSpPr>
            <a:spLocks noGrp="1"/>
          </p:cNvSpPr>
          <p:nvPr>
            <p:ph type="title"/>
          </p:nvPr>
        </p:nvSpPr>
        <p:spPr/>
        <p:txBody>
          <a:bodyPr/>
          <a:lstStyle/>
          <a:p>
            <a:pPr algn="ctr"/>
            <a:r>
              <a:rPr lang="tr-TR" b="1" dirty="0"/>
              <a:t>AMAÇ VE FAALİYET ALANLARI</a:t>
            </a:r>
            <a:endParaRPr lang="tr-TR" dirty="0"/>
          </a:p>
        </p:txBody>
      </p:sp>
      <p:sp>
        <p:nvSpPr>
          <p:cNvPr id="3" name="İçerik Yer Tutucusu 2">
            <a:extLst>
              <a:ext uri="{FF2B5EF4-FFF2-40B4-BE49-F238E27FC236}">
                <a16:creationId xmlns:a16="http://schemas.microsoft.com/office/drawing/2014/main" id="{A0731E31-A374-2E4F-BE7E-79AFF1E81572}"/>
              </a:ext>
            </a:extLst>
          </p:cNvPr>
          <p:cNvSpPr>
            <a:spLocks noGrp="1"/>
          </p:cNvSpPr>
          <p:nvPr>
            <p:ph idx="1"/>
          </p:nvPr>
        </p:nvSpPr>
        <p:spPr>
          <a:xfrm>
            <a:off x="1484311" y="2192547"/>
            <a:ext cx="10018713" cy="3124201"/>
          </a:xfrm>
        </p:spPr>
        <p:txBody>
          <a:bodyPr/>
          <a:lstStyle/>
          <a:p>
            <a:r>
              <a:rPr lang="tr-TR" dirty="0"/>
              <a:t>FEDEK, farklı disiplinlerdeki Fen, Edebiyat, Fen-Edebiyat, Dil ve Tarih-Coğrafya Fakülteleri öğretim programları için akreditasyon, değerlendirme ve bilgilendirme çalışmaları yaparak, Türkiye’de FEF öğretiminin kalitesinin yükseltilmesine katkıda bulunacaktır. FEDEK, FEF bölümlerinde eğitim-öğretim, bilimsel araştırma ve topluma hizmeti ilerletmek amacıyla kurulmuştur.</a:t>
            </a:r>
          </a:p>
        </p:txBody>
      </p:sp>
    </p:spTree>
    <p:extLst>
      <p:ext uri="{BB962C8B-B14F-4D97-AF65-F5344CB8AC3E}">
        <p14:creationId xmlns:p14="http://schemas.microsoft.com/office/powerpoint/2010/main" val="140215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7868E2-CD6D-564C-9FE7-0379478C60D2}"/>
              </a:ext>
            </a:extLst>
          </p:cNvPr>
          <p:cNvSpPr>
            <a:spLocks noGrp="1"/>
          </p:cNvSpPr>
          <p:nvPr>
            <p:ph type="title"/>
          </p:nvPr>
        </p:nvSpPr>
        <p:spPr>
          <a:xfrm>
            <a:off x="838200" y="0"/>
            <a:ext cx="10515600" cy="784927"/>
          </a:xfrm>
        </p:spPr>
        <p:txBody>
          <a:bodyPr>
            <a:normAutofit/>
          </a:bodyPr>
          <a:lstStyle/>
          <a:p>
            <a:r>
              <a:rPr lang="tr-TR" sz="2400" b="1" dirty="0"/>
              <a:t>FEDEK, amacını gerçekleştirmek için aşağıdaki faaliyetlerde bulunur:</a:t>
            </a:r>
          </a:p>
        </p:txBody>
      </p:sp>
      <p:sp>
        <p:nvSpPr>
          <p:cNvPr id="3" name="İçerik Yer Tutucusu 2">
            <a:extLst>
              <a:ext uri="{FF2B5EF4-FFF2-40B4-BE49-F238E27FC236}">
                <a16:creationId xmlns:a16="http://schemas.microsoft.com/office/drawing/2014/main" id="{9D9E5F00-C6FB-1E47-9DDA-35FF809F5B39}"/>
              </a:ext>
            </a:extLst>
          </p:cNvPr>
          <p:cNvSpPr>
            <a:spLocks noGrp="1"/>
          </p:cNvSpPr>
          <p:nvPr>
            <p:ph idx="1"/>
          </p:nvPr>
        </p:nvSpPr>
        <p:spPr>
          <a:xfrm>
            <a:off x="1360869" y="2400552"/>
            <a:ext cx="10831132" cy="4351338"/>
          </a:xfrm>
        </p:spPr>
        <p:txBody>
          <a:bodyPr>
            <a:noAutofit/>
          </a:bodyPr>
          <a:lstStyle/>
          <a:p>
            <a:r>
              <a:rPr lang="tr-TR" sz="1800" dirty="0"/>
              <a:t>FEF öğretim programlarını, kurumların başvurusu üzerine değerlendirmek, akredite etmek,</a:t>
            </a:r>
          </a:p>
          <a:p>
            <a:r>
              <a:rPr lang="tr-TR" sz="1800" dirty="0"/>
              <a:t>Akreditasyon çalışmalarında görev alacak değerlendiricilerin seçimi ve eğitimini yürütmek,</a:t>
            </a:r>
          </a:p>
          <a:p>
            <a:r>
              <a:rPr lang="tr-TR" sz="1800" dirty="0"/>
              <a:t>Program yöneticilerinin ve öğretim elemanlarının program değerlendirmesi konusunda bilgilendirilmesini ve eğitimini gerçekleştirmek</a:t>
            </a:r>
            <a:r>
              <a:rPr lang="tr-TR" sz="1800" dirty="0" smtClean="0"/>
              <a:t>,</a:t>
            </a:r>
          </a:p>
          <a:p>
            <a:r>
              <a:rPr lang="tr-TR" sz="1800" dirty="0"/>
              <a:t>FEF programları paydaşlarının şimdiki ve gelecekteki gereksinimlerini sürekli izleyerek, program değerlendirme ölçütlerinin belirlenmesini, gerektiğinde değerlendirme ölçütlerinin ve süreçlerinin gözden geçirilmesini ve yenilenmesini sağlamak,</a:t>
            </a:r>
          </a:p>
          <a:p>
            <a:r>
              <a:rPr lang="tr-TR" sz="1800" dirty="0"/>
              <a:t>Ulusal ve uluslararası düzeyde kurs, seminer, konferans, panel, </a:t>
            </a:r>
            <a:r>
              <a:rPr lang="tr-TR" sz="1800" dirty="0" err="1"/>
              <a:t>çalıştay</a:t>
            </a:r>
            <a:r>
              <a:rPr lang="tr-TR" sz="1800" dirty="0"/>
              <a:t> vb. toplantılar düzenlemek ve bu kapsamdaki çalışmalara destek vermek,</a:t>
            </a:r>
          </a:p>
          <a:p>
            <a:r>
              <a:rPr lang="tr-TR" sz="1800" dirty="0"/>
              <a:t>Eğitim, değerlendirme ve akreditasyon ile ilgili ulusal ve uluslararası dernekler, meslek örgütleri ve akreditasyon kuruluşlarıyla iletişim kurmak, işbirliği yapmak, ortak projeler yürütmek ve yardımlaşmak</a:t>
            </a:r>
            <a:r>
              <a:rPr lang="tr-TR" sz="1800" dirty="0" smtClean="0"/>
              <a:t>,</a:t>
            </a:r>
          </a:p>
          <a:p>
            <a:r>
              <a:rPr lang="tr-TR" sz="1800" dirty="0"/>
              <a:t>Uluslararası karşılıklı ve çok taraflı tanınma anlaşmaları yapmak,</a:t>
            </a:r>
          </a:p>
          <a:p>
            <a:r>
              <a:rPr lang="tr-TR" sz="1800" dirty="0"/>
              <a:t>İlgili ulusal ve uluslararası kuruluşlara üye olmak,</a:t>
            </a:r>
          </a:p>
          <a:p>
            <a:r>
              <a:rPr lang="tr-TR" sz="1800" dirty="0"/>
              <a:t>Faaliyetlerinin etkinleştirilmesi ve geliştirilmesi için inceleme ve araştırmalar yapmak, yaptırmak,</a:t>
            </a:r>
          </a:p>
          <a:p>
            <a:endParaRPr lang="tr-TR" sz="1800" dirty="0"/>
          </a:p>
          <a:p>
            <a:pPr marL="0" indent="0">
              <a:buNone/>
            </a:pPr>
            <a:endParaRPr lang="tr-TR" sz="1800" dirty="0" smtClean="0"/>
          </a:p>
          <a:p>
            <a:endParaRPr lang="tr-TR" sz="1800" dirty="0"/>
          </a:p>
          <a:p>
            <a:endParaRPr lang="tr-TR" sz="1800" dirty="0" smtClean="0"/>
          </a:p>
          <a:p>
            <a:endParaRPr lang="tr-TR" sz="1800" dirty="0"/>
          </a:p>
          <a:p>
            <a:endParaRPr lang="tr-TR" sz="1800" dirty="0"/>
          </a:p>
        </p:txBody>
      </p:sp>
    </p:spTree>
    <p:extLst>
      <p:ext uri="{BB962C8B-B14F-4D97-AF65-F5344CB8AC3E}">
        <p14:creationId xmlns:p14="http://schemas.microsoft.com/office/powerpoint/2010/main" val="911721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08552" y="483348"/>
            <a:ext cx="10176734" cy="5632311"/>
          </a:xfrm>
          <a:prstGeom prst="rect">
            <a:avLst/>
          </a:prstGeom>
        </p:spPr>
        <p:txBody>
          <a:bodyPr wrap="square">
            <a:spAutoFit/>
          </a:bodyPr>
          <a:lstStyle/>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a:t>Gerekli olan her türlü bilgi, belge ve yayınları temin etmek, dokümantasyon merkezi ve internet sayfası oluşturmak, çalışmalarını duyurmak için amaçları doğrultusunda gazete, dergi, kitap gibi yayınlar ile üyelerine dağıtmak üzere çalışma ve bilgilendirme bültenleri çıkarmak, çalışma alanıyla ilgili basılı, görsel-işitsel materyal hazırlamak, yaymak ve yayınlamak,</a:t>
            </a:r>
          </a:p>
          <a:p>
            <a:pPr marL="285750" indent="-285750">
              <a:buFont typeface="Arial" panose="020B0604020202020204" pitchFamily="34" charset="0"/>
              <a:buChar char="•"/>
            </a:pPr>
            <a:r>
              <a:rPr lang="tr-TR" dirty="0" smtClean="0"/>
              <a:t>Her </a:t>
            </a:r>
            <a:r>
              <a:rPr lang="tr-TR" dirty="0"/>
              <a:t>türlü teknik araç ve gereci, demirbaş ve kırtasiye malzemesini temin etmek,</a:t>
            </a:r>
          </a:p>
          <a:p>
            <a:pPr marL="285750" indent="-285750">
              <a:buFont typeface="Arial" panose="020B0604020202020204" pitchFamily="34" charset="0"/>
              <a:buChar char="•"/>
            </a:pPr>
            <a:r>
              <a:rPr lang="tr-TR" dirty="0"/>
              <a:t>2860 sayılı Yardım Toplama Kanunu’nda belirtilen usullere göre ve gerekli izinler alınmak koşuluyla yardım toplama faaliyetlerinde bulunmak, yurtiçinden ve yurtdışından bağış kabul etmek,</a:t>
            </a:r>
          </a:p>
          <a:p>
            <a:pPr marL="285750" indent="-285750">
              <a:buFont typeface="Arial" panose="020B0604020202020204" pitchFamily="34" charset="0"/>
              <a:buChar char="•"/>
            </a:pPr>
            <a:r>
              <a:rPr lang="tr-TR" dirty="0"/>
              <a:t>İhtiyaç duyduğu gelirleri temin etmek için iktisadi, ticari ve sanayi işletmeleri kurmak ve işletmek, veya benzer amaçlı işletmelere ortak olmak,</a:t>
            </a:r>
          </a:p>
          <a:p>
            <a:pPr marL="285750" indent="-285750">
              <a:buFont typeface="Arial" panose="020B0604020202020204" pitchFamily="34" charset="0"/>
              <a:buChar char="•"/>
            </a:pPr>
            <a:r>
              <a:rPr lang="tr-TR" dirty="0"/>
              <a:t>Faaliyetler için ihtiyaç duyulan taşınır, taşınmaz mal satın almak, satmak, kiralamak, kiraya vermek ve taşınmazlar üzerinde aynî hak tesis etmek,</a:t>
            </a:r>
          </a:p>
          <a:p>
            <a:pPr marL="285750" indent="-285750">
              <a:buFont typeface="Arial" panose="020B0604020202020204" pitchFamily="34" charset="0"/>
              <a:buChar char="•"/>
            </a:pPr>
            <a:r>
              <a:rPr lang="tr-TR" dirty="0"/>
              <a:t>Gerek görülmesi durumunda federasyon kurmak veya kurulu bir federasyona katılmak, gerekli izin alınarak derneklerin izinle kurabileceği tesisleri kurmak, mallarının bir kısmı ile vakıf birlikleri kurmak,</a:t>
            </a:r>
          </a:p>
          <a:p>
            <a:pPr marL="285750" indent="-285750">
              <a:buFont typeface="Arial" panose="020B0604020202020204" pitchFamily="34" charset="0"/>
              <a:buChar char="•"/>
            </a:pPr>
            <a:r>
              <a:rPr lang="tr-TR" dirty="0"/>
              <a:t>Gerek görülmesi halinde, 5072 sayılı Dernek ve Vakıfların Kamu Kurum ve Kuruluşları ile İlişkilerine Dair Kanun hükümleri saklı kalmak üzere, kamu kurum ve kuruluşları ile görev alanlarına giren konularda ortak projeler yürütmek,</a:t>
            </a:r>
          </a:p>
          <a:p>
            <a:pPr marL="285750" indent="-285750">
              <a:buFont typeface="Arial" panose="020B0604020202020204" pitchFamily="34" charset="0"/>
              <a:buChar char="•"/>
            </a:pPr>
            <a:r>
              <a:rPr lang="tr-TR" dirty="0"/>
              <a:t>Amaçlarıyla ilgisi bulunan ve kanunlarla yasaklanmayan alanlarda, diğer derneklerle, vakıflarla, sendikalarla, birliklerle ve benzeri sivil toplum kuruluşlarıyla ortak bir amacı gerçekleştirmek için platformlar oluşturur.</a:t>
            </a:r>
          </a:p>
        </p:txBody>
      </p:sp>
    </p:spTree>
    <p:extLst>
      <p:ext uri="{BB962C8B-B14F-4D97-AF65-F5344CB8AC3E}">
        <p14:creationId xmlns:p14="http://schemas.microsoft.com/office/powerpoint/2010/main" val="2028248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2422</Words>
  <Application>Microsoft Office PowerPoint</Application>
  <PresentationFormat>Geniş ekran</PresentationFormat>
  <Paragraphs>294</Paragraphs>
  <Slides>20</Slides>
  <Notes>1</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20</vt:i4>
      </vt:variant>
    </vt:vector>
  </HeadingPairs>
  <TitlesOfParts>
    <vt:vector size="30" baseType="lpstr">
      <vt:lpstr>Arial</vt:lpstr>
      <vt:lpstr>Arial Nova Light</vt:lpstr>
      <vt:lpstr>Calibri</vt:lpstr>
      <vt:lpstr>Corbel</vt:lpstr>
      <vt:lpstr>inherit</vt:lpstr>
      <vt:lpstr>Open Sans</vt:lpstr>
      <vt:lpstr>Symbol</vt:lpstr>
      <vt:lpstr>Times New Roman</vt:lpstr>
      <vt:lpstr>Trebuchet MS</vt:lpstr>
      <vt:lpstr>Paralaks</vt:lpstr>
      <vt:lpstr>PowerPoint Sunusu</vt:lpstr>
      <vt:lpstr>PowerPoint Sunusu</vt:lpstr>
      <vt:lpstr>PowerPoint Sunusu</vt:lpstr>
      <vt:lpstr>PowerPoint Sunusu</vt:lpstr>
      <vt:lpstr>PowerPoint Sunusu</vt:lpstr>
      <vt:lpstr>FEDEK NEDİR?</vt:lpstr>
      <vt:lpstr>AMAÇ VE FAALİYET ALANLARI</vt:lpstr>
      <vt:lpstr>FEDEK, amacını gerçekleştirmek için aşağıdaki faaliyetlerde bulunur: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Fulya Dedeoğlu</dc:creator>
  <cp:lastModifiedBy>Aytekin Erdoðan</cp:lastModifiedBy>
  <cp:revision>18</cp:revision>
  <dcterms:created xsi:type="dcterms:W3CDTF">2019-10-18T10:42:21Z</dcterms:created>
  <dcterms:modified xsi:type="dcterms:W3CDTF">2019-10-21T08:12:59Z</dcterms:modified>
</cp:coreProperties>
</file>